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727" autoAdjust="0"/>
  </p:normalViewPr>
  <p:slideViewPr>
    <p:cSldViewPr>
      <p:cViewPr varScale="1">
        <p:scale>
          <a:sx n="66" d="100"/>
          <a:sy n="66" d="100"/>
        </p:scale>
        <p:origin x="-1392" y="-96"/>
      </p:cViewPr>
      <p:guideLst>
        <p:guide orient="horz" pos="2160"/>
        <p:guide pos="2880"/>
      </p:guideLst>
    </p:cSldViewPr>
  </p:slideViewPr>
  <p:outlineViewPr>
    <p:cViewPr>
      <p:scale>
        <a:sx n="33" d="100"/>
        <a:sy n="33" d="100"/>
      </p:scale>
      <p:origin x="24" y="246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D757B-73F7-4F76-B315-A7D4E5A45D8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243D24C4-D6B7-4115-81A2-580BD9E5512F}">
      <dgm:prSet phldrT="[Text]"/>
      <dgm:spPr/>
      <dgm:t>
        <a:bodyPr/>
        <a:lstStyle/>
        <a:p>
          <a:pPr rtl="1"/>
          <a:r>
            <a:rPr lang="fa-IR" dirty="0" smtClean="0">
              <a:cs typeface="2  Titr" pitchFamily="2" charset="-78"/>
            </a:rPr>
            <a:t>چند راهکار برای کنترل خشم</a:t>
          </a:r>
          <a:endParaRPr lang="fa-IR" dirty="0">
            <a:cs typeface="2  Titr" pitchFamily="2" charset="-78"/>
          </a:endParaRPr>
        </a:p>
      </dgm:t>
    </dgm:pt>
    <dgm:pt modelId="{B571CAD3-38A2-41EE-8EAE-4168A052DCED}" type="parTrans" cxnId="{3F4F00E5-0B2E-4BE3-9DE2-21556A108BA1}">
      <dgm:prSet/>
      <dgm:spPr/>
      <dgm:t>
        <a:bodyPr/>
        <a:lstStyle/>
        <a:p>
          <a:pPr rtl="1"/>
          <a:endParaRPr lang="fa-IR"/>
        </a:p>
      </dgm:t>
    </dgm:pt>
    <dgm:pt modelId="{9741E8EF-D280-4DFB-975E-8C234B4CC534}" type="sibTrans" cxnId="{3F4F00E5-0B2E-4BE3-9DE2-21556A108BA1}">
      <dgm:prSet/>
      <dgm:spPr/>
      <dgm:t>
        <a:bodyPr/>
        <a:lstStyle/>
        <a:p>
          <a:pPr rtl="1"/>
          <a:endParaRPr lang="fa-IR"/>
        </a:p>
      </dgm:t>
    </dgm:pt>
    <dgm:pt modelId="{755818F5-DC33-4F6F-99B7-820F8BD504BC}">
      <dgm:prSet phldrT="[Text]"/>
      <dgm:spPr/>
      <dgm:t>
        <a:bodyPr/>
        <a:lstStyle/>
        <a:p>
          <a:pPr rtl="1"/>
          <a:r>
            <a:rPr lang="fa-IR" dirty="0" smtClean="0">
              <a:cs typeface="2  Mitra_1 (MRT)" pitchFamily="2" charset="-78"/>
            </a:rPr>
            <a:t>ورزش کنید</a:t>
          </a:r>
          <a:endParaRPr lang="fa-IR" dirty="0">
            <a:cs typeface="2  Mitra_1 (MRT)" pitchFamily="2" charset="-78"/>
          </a:endParaRPr>
        </a:p>
      </dgm:t>
    </dgm:pt>
    <dgm:pt modelId="{D7B1C656-9F2C-4740-9763-D999234F2375}" type="parTrans" cxnId="{E11A0411-C10A-40EE-A496-BB6CEB28DF6E}">
      <dgm:prSet/>
      <dgm:spPr/>
      <dgm:t>
        <a:bodyPr/>
        <a:lstStyle/>
        <a:p>
          <a:pPr rtl="1"/>
          <a:endParaRPr lang="fa-IR"/>
        </a:p>
      </dgm:t>
    </dgm:pt>
    <dgm:pt modelId="{56999696-9165-4708-B7B9-C42D22D061D2}" type="sibTrans" cxnId="{E11A0411-C10A-40EE-A496-BB6CEB28DF6E}">
      <dgm:prSet/>
      <dgm:spPr/>
      <dgm:t>
        <a:bodyPr/>
        <a:lstStyle/>
        <a:p>
          <a:pPr rtl="1"/>
          <a:endParaRPr lang="fa-IR"/>
        </a:p>
      </dgm:t>
    </dgm:pt>
    <dgm:pt modelId="{427DA74C-B584-4FC4-B3A8-554A30D65241}">
      <dgm:prSet phldrT="[Text]"/>
      <dgm:spPr/>
      <dgm:t>
        <a:bodyPr/>
        <a:lstStyle/>
        <a:p>
          <a:pPr rtl="1"/>
          <a:r>
            <a:rPr lang="fa-IR" dirty="0" smtClean="0">
              <a:cs typeface="2  Mitra_1 (MRT)" pitchFamily="2" charset="-78"/>
            </a:rPr>
            <a:t>با آب سرد وضو بگیرید</a:t>
          </a:r>
          <a:endParaRPr lang="fa-IR" dirty="0">
            <a:cs typeface="2  Mitra_1 (MRT)" pitchFamily="2" charset="-78"/>
          </a:endParaRPr>
        </a:p>
      </dgm:t>
    </dgm:pt>
    <dgm:pt modelId="{06EF0763-D710-47A9-BA5F-4FBA6EBCAF5D}" type="parTrans" cxnId="{11CF821E-9951-40E3-B35F-47BF7DDCF153}">
      <dgm:prSet/>
      <dgm:spPr/>
      <dgm:t>
        <a:bodyPr/>
        <a:lstStyle/>
        <a:p>
          <a:pPr rtl="1"/>
          <a:endParaRPr lang="fa-IR"/>
        </a:p>
      </dgm:t>
    </dgm:pt>
    <dgm:pt modelId="{13C89F22-7B4E-4ECD-BF9E-1526744940E5}" type="sibTrans" cxnId="{11CF821E-9951-40E3-B35F-47BF7DDCF153}">
      <dgm:prSet/>
      <dgm:spPr/>
      <dgm:t>
        <a:bodyPr/>
        <a:lstStyle/>
        <a:p>
          <a:pPr rtl="1"/>
          <a:endParaRPr lang="fa-IR"/>
        </a:p>
      </dgm:t>
    </dgm:pt>
    <dgm:pt modelId="{87F3B470-C401-4FA7-927A-35FDF4C02CB4}">
      <dgm:prSet phldrT="[Text]"/>
      <dgm:spPr/>
      <dgm:t>
        <a:bodyPr/>
        <a:lstStyle/>
        <a:p>
          <a:pPr rtl="1"/>
          <a:r>
            <a:rPr lang="fa-IR" dirty="0" smtClean="0">
              <a:cs typeface="2  Mitra_1 (MRT)" pitchFamily="2" charset="-78"/>
            </a:rPr>
            <a:t>به جای داد زدن حرف بزنید</a:t>
          </a:r>
          <a:endParaRPr lang="fa-IR" dirty="0">
            <a:cs typeface="2  Mitra_1 (MRT)" pitchFamily="2" charset="-78"/>
          </a:endParaRPr>
        </a:p>
      </dgm:t>
    </dgm:pt>
    <dgm:pt modelId="{9C4EA02A-270B-4DAD-B089-3273B7B85C90}" type="parTrans" cxnId="{95FC844D-0042-4D18-B285-FAF896762312}">
      <dgm:prSet/>
      <dgm:spPr/>
      <dgm:t>
        <a:bodyPr/>
        <a:lstStyle/>
        <a:p>
          <a:pPr rtl="1"/>
          <a:endParaRPr lang="fa-IR"/>
        </a:p>
      </dgm:t>
    </dgm:pt>
    <dgm:pt modelId="{314919C3-019B-455B-8103-64540224E8EA}" type="sibTrans" cxnId="{95FC844D-0042-4D18-B285-FAF896762312}">
      <dgm:prSet/>
      <dgm:spPr/>
      <dgm:t>
        <a:bodyPr/>
        <a:lstStyle/>
        <a:p>
          <a:pPr rtl="1"/>
          <a:endParaRPr lang="fa-IR"/>
        </a:p>
      </dgm:t>
    </dgm:pt>
    <dgm:pt modelId="{92B6ECE7-AC99-4A15-9294-38507A76E04D}">
      <dgm:prSet phldrT="[Text]"/>
      <dgm:spPr/>
      <dgm:t>
        <a:bodyPr/>
        <a:lstStyle/>
        <a:p>
          <a:pPr rtl="1"/>
          <a:r>
            <a:rPr lang="fa-IR" dirty="0" smtClean="0">
              <a:cs typeface="2  Mitra_1 (MRT)" pitchFamily="2" charset="-78"/>
            </a:rPr>
            <a:t>شروع به نوشتن کنید</a:t>
          </a:r>
          <a:endParaRPr lang="fa-IR" dirty="0">
            <a:cs typeface="2  Mitra_1 (MRT)" pitchFamily="2" charset="-78"/>
          </a:endParaRPr>
        </a:p>
      </dgm:t>
    </dgm:pt>
    <dgm:pt modelId="{74274376-4BBB-4D1C-8F9B-24F941338F7D}" type="parTrans" cxnId="{85B66E2B-9CF5-4D24-81E6-A4AC34015A00}">
      <dgm:prSet/>
      <dgm:spPr/>
      <dgm:t>
        <a:bodyPr/>
        <a:lstStyle/>
        <a:p>
          <a:pPr rtl="1"/>
          <a:endParaRPr lang="fa-IR"/>
        </a:p>
      </dgm:t>
    </dgm:pt>
    <dgm:pt modelId="{68A06A16-3BB6-479B-9BB3-BB79E0EBC4CF}" type="sibTrans" cxnId="{85B66E2B-9CF5-4D24-81E6-A4AC34015A00}">
      <dgm:prSet/>
      <dgm:spPr/>
      <dgm:t>
        <a:bodyPr/>
        <a:lstStyle/>
        <a:p>
          <a:pPr rtl="1"/>
          <a:endParaRPr lang="fa-IR"/>
        </a:p>
      </dgm:t>
    </dgm:pt>
    <dgm:pt modelId="{8059540A-EA93-4E50-AE8C-66E48E89A0EE}">
      <dgm:prSet phldrT="[Text]"/>
      <dgm:spPr/>
      <dgm:t>
        <a:bodyPr/>
        <a:lstStyle/>
        <a:p>
          <a:pPr rtl="1"/>
          <a:r>
            <a:rPr lang="fa-IR" dirty="0" smtClean="0">
              <a:cs typeface="2  Mitra_1 (MRT)" pitchFamily="2" charset="-78"/>
            </a:rPr>
            <a:t>تا ده بشمارید</a:t>
          </a:r>
          <a:endParaRPr lang="fa-IR" dirty="0">
            <a:cs typeface="2  Mitra_1 (MRT)" pitchFamily="2" charset="-78"/>
          </a:endParaRPr>
        </a:p>
      </dgm:t>
    </dgm:pt>
    <dgm:pt modelId="{EAE2A71E-FC4C-48F5-A34D-F38A92027F52}" type="parTrans" cxnId="{B63ABCF3-0B8A-45F9-9042-027DE9D80EA5}">
      <dgm:prSet/>
      <dgm:spPr/>
      <dgm:t>
        <a:bodyPr/>
        <a:lstStyle/>
        <a:p>
          <a:pPr rtl="1"/>
          <a:endParaRPr lang="fa-IR"/>
        </a:p>
      </dgm:t>
    </dgm:pt>
    <dgm:pt modelId="{0D5FC305-16F4-49B0-B067-12C27665ECB1}" type="sibTrans" cxnId="{B63ABCF3-0B8A-45F9-9042-027DE9D80EA5}">
      <dgm:prSet/>
      <dgm:spPr/>
      <dgm:t>
        <a:bodyPr/>
        <a:lstStyle/>
        <a:p>
          <a:pPr rtl="1"/>
          <a:endParaRPr lang="fa-IR"/>
        </a:p>
      </dgm:t>
    </dgm:pt>
    <dgm:pt modelId="{5F67278A-7F1D-4EE0-828D-3B12534A5420}" type="pres">
      <dgm:prSet presAssocID="{9EED757B-73F7-4F76-B315-A7D4E5A45D83}" presName="Name0" presStyleCnt="0">
        <dgm:presLayoutVars>
          <dgm:chMax val="1"/>
          <dgm:dir/>
          <dgm:animLvl val="ctr"/>
          <dgm:resizeHandles val="exact"/>
        </dgm:presLayoutVars>
      </dgm:prSet>
      <dgm:spPr/>
      <dgm:t>
        <a:bodyPr/>
        <a:lstStyle/>
        <a:p>
          <a:pPr rtl="1"/>
          <a:endParaRPr lang="fa-IR"/>
        </a:p>
      </dgm:t>
    </dgm:pt>
    <dgm:pt modelId="{07415A44-68D1-4EEA-9B1E-026FF82A2400}" type="pres">
      <dgm:prSet presAssocID="{243D24C4-D6B7-4115-81A2-580BD9E5512F}" presName="centerShape" presStyleLbl="node0" presStyleIdx="0" presStyleCnt="1"/>
      <dgm:spPr/>
      <dgm:t>
        <a:bodyPr/>
        <a:lstStyle/>
        <a:p>
          <a:pPr rtl="1"/>
          <a:endParaRPr lang="fa-IR"/>
        </a:p>
      </dgm:t>
    </dgm:pt>
    <dgm:pt modelId="{6706E088-B692-47A0-9BF7-8A26DA89D993}" type="pres">
      <dgm:prSet presAssocID="{755818F5-DC33-4F6F-99B7-820F8BD504BC}" presName="node" presStyleLbl="node1" presStyleIdx="0" presStyleCnt="5" custScaleX="177675" custRadScaleRad="100022" custRadScaleInc="0">
        <dgm:presLayoutVars>
          <dgm:bulletEnabled val="1"/>
        </dgm:presLayoutVars>
      </dgm:prSet>
      <dgm:spPr/>
      <dgm:t>
        <a:bodyPr/>
        <a:lstStyle/>
        <a:p>
          <a:pPr rtl="1"/>
          <a:endParaRPr lang="fa-IR"/>
        </a:p>
      </dgm:t>
    </dgm:pt>
    <dgm:pt modelId="{B39B020D-D078-454B-A099-794C469D58EB}" type="pres">
      <dgm:prSet presAssocID="{755818F5-DC33-4F6F-99B7-820F8BD504BC}" presName="dummy" presStyleCnt="0"/>
      <dgm:spPr/>
    </dgm:pt>
    <dgm:pt modelId="{8A2D2586-49B8-4756-8959-3D7F4050A029}" type="pres">
      <dgm:prSet presAssocID="{56999696-9165-4708-B7B9-C42D22D061D2}" presName="sibTrans" presStyleLbl="sibTrans2D1" presStyleIdx="0" presStyleCnt="5"/>
      <dgm:spPr/>
      <dgm:t>
        <a:bodyPr/>
        <a:lstStyle/>
        <a:p>
          <a:pPr rtl="1"/>
          <a:endParaRPr lang="fa-IR"/>
        </a:p>
      </dgm:t>
    </dgm:pt>
    <dgm:pt modelId="{CCBDDFEF-1DCF-4D3B-BA66-D678F546B701}" type="pres">
      <dgm:prSet presAssocID="{8059540A-EA93-4E50-AE8C-66E48E89A0EE}" presName="node" presStyleLbl="node1" presStyleIdx="1" presStyleCnt="5" custScaleX="168256" custScaleY="104609" custRadScaleRad="100174" custRadScaleInc="-2569">
        <dgm:presLayoutVars>
          <dgm:bulletEnabled val="1"/>
        </dgm:presLayoutVars>
      </dgm:prSet>
      <dgm:spPr/>
      <dgm:t>
        <a:bodyPr/>
        <a:lstStyle/>
        <a:p>
          <a:pPr rtl="1"/>
          <a:endParaRPr lang="fa-IR"/>
        </a:p>
      </dgm:t>
    </dgm:pt>
    <dgm:pt modelId="{7442F51B-F065-4023-873E-2A1C87EDAB67}" type="pres">
      <dgm:prSet presAssocID="{8059540A-EA93-4E50-AE8C-66E48E89A0EE}" presName="dummy" presStyleCnt="0"/>
      <dgm:spPr/>
    </dgm:pt>
    <dgm:pt modelId="{2E991F10-2C70-403F-9A80-9DFF56D07FD5}" type="pres">
      <dgm:prSet presAssocID="{0D5FC305-16F4-49B0-B067-12C27665ECB1}" presName="sibTrans" presStyleLbl="sibTrans2D1" presStyleIdx="1" presStyleCnt="5"/>
      <dgm:spPr/>
      <dgm:t>
        <a:bodyPr/>
        <a:lstStyle/>
        <a:p>
          <a:pPr rtl="1"/>
          <a:endParaRPr lang="fa-IR"/>
        </a:p>
      </dgm:t>
    </dgm:pt>
    <dgm:pt modelId="{E50F4234-B99F-4D67-B6A4-F2B7F8B121D1}" type="pres">
      <dgm:prSet presAssocID="{427DA74C-B584-4FC4-B3A8-554A30D65241}" presName="node" presStyleLbl="node1" presStyleIdx="2" presStyleCnt="5" custScaleX="174499">
        <dgm:presLayoutVars>
          <dgm:bulletEnabled val="1"/>
        </dgm:presLayoutVars>
      </dgm:prSet>
      <dgm:spPr/>
      <dgm:t>
        <a:bodyPr/>
        <a:lstStyle/>
        <a:p>
          <a:pPr rtl="1"/>
          <a:endParaRPr lang="fa-IR"/>
        </a:p>
      </dgm:t>
    </dgm:pt>
    <dgm:pt modelId="{845EE231-750B-4500-8F2E-BE890E32D7ED}" type="pres">
      <dgm:prSet presAssocID="{427DA74C-B584-4FC4-B3A8-554A30D65241}" presName="dummy" presStyleCnt="0"/>
      <dgm:spPr/>
    </dgm:pt>
    <dgm:pt modelId="{28A80A9D-3F00-4CE0-85BE-200C299ABD00}" type="pres">
      <dgm:prSet presAssocID="{13C89F22-7B4E-4ECD-BF9E-1526744940E5}" presName="sibTrans" presStyleLbl="sibTrans2D1" presStyleIdx="2" presStyleCnt="5"/>
      <dgm:spPr/>
      <dgm:t>
        <a:bodyPr/>
        <a:lstStyle/>
        <a:p>
          <a:pPr rtl="1"/>
          <a:endParaRPr lang="fa-IR"/>
        </a:p>
      </dgm:t>
    </dgm:pt>
    <dgm:pt modelId="{F9EEE60F-4881-4F15-A17A-96A0773DA20F}" type="pres">
      <dgm:prSet presAssocID="{87F3B470-C401-4FA7-927A-35FDF4C02CB4}" presName="node" presStyleLbl="node1" presStyleIdx="3" presStyleCnt="5" custScaleX="169989">
        <dgm:presLayoutVars>
          <dgm:bulletEnabled val="1"/>
        </dgm:presLayoutVars>
      </dgm:prSet>
      <dgm:spPr/>
      <dgm:t>
        <a:bodyPr/>
        <a:lstStyle/>
        <a:p>
          <a:pPr rtl="1"/>
          <a:endParaRPr lang="fa-IR"/>
        </a:p>
      </dgm:t>
    </dgm:pt>
    <dgm:pt modelId="{4C6EC3C7-316F-43C3-BD55-205C3873562D}" type="pres">
      <dgm:prSet presAssocID="{87F3B470-C401-4FA7-927A-35FDF4C02CB4}" presName="dummy" presStyleCnt="0"/>
      <dgm:spPr/>
    </dgm:pt>
    <dgm:pt modelId="{6D29D01E-AE47-4564-BF39-274969ECDD93}" type="pres">
      <dgm:prSet presAssocID="{314919C3-019B-455B-8103-64540224E8EA}" presName="sibTrans" presStyleLbl="sibTrans2D1" presStyleIdx="3" presStyleCnt="5"/>
      <dgm:spPr/>
      <dgm:t>
        <a:bodyPr/>
        <a:lstStyle/>
        <a:p>
          <a:pPr rtl="1"/>
          <a:endParaRPr lang="fa-IR"/>
        </a:p>
      </dgm:t>
    </dgm:pt>
    <dgm:pt modelId="{546A1932-973A-4E85-9675-CBF4B7C8E523}" type="pres">
      <dgm:prSet presAssocID="{92B6ECE7-AC99-4A15-9294-38507A76E04D}" presName="node" presStyleLbl="node1" presStyleIdx="4" presStyleCnt="5" custScaleX="162380">
        <dgm:presLayoutVars>
          <dgm:bulletEnabled val="1"/>
        </dgm:presLayoutVars>
      </dgm:prSet>
      <dgm:spPr/>
      <dgm:t>
        <a:bodyPr/>
        <a:lstStyle/>
        <a:p>
          <a:pPr rtl="1"/>
          <a:endParaRPr lang="fa-IR"/>
        </a:p>
      </dgm:t>
    </dgm:pt>
    <dgm:pt modelId="{545D0396-1ECC-425A-94A9-2E1F0F03DD73}" type="pres">
      <dgm:prSet presAssocID="{92B6ECE7-AC99-4A15-9294-38507A76E04D}" presName="dummy" presStyleCnt="0"/>
      <dgm:spPr/>
    </dgm:pt>
    <dgm:pt modelId="{8535A77F-8669-4245-A50E-B8B08351842A}" type="pres">
      <dgm:prSet presAssocID="{68A06A16-3BB6-479B-9BB3-BB79E0EBC4CF}" presName="sibTrans" presStyleLbl="sibTrans2D1" presStyleIdx="4" presStyleCnt="5"/>
      <dgm:spPr/>
      <dgm:t>
        <a:bodyPr/>
        <a:lstStyle/>
        <a:p>
          <a:pPr rtl="1"/>
          <a:endParaRPr lang="fa-IR"/>
        </a:p>
      </dgm:t>
    </dgm:pt>
  </dgm:ptLst>
  <dgm:cxnLst>
    <dgm:cxn modelId="{85B66E2B-9CF5-4D24-81E6-A4AC34015A00}" srcId="{243D24C4-D6B7-4115-81A2-580BD9E5512F}" destId="{92B6ECE7-AC99-4A15-9294-38507A76E04D}" srcOrd="4" destOrd="0" parTransId="{74274376-4BBB-4D1C-8F9B-24F941338F7D}" sibTransId="{68A06A16-3BB6-479B-9BB3-BB79E0EBC4CF}"/>
    <dgm:cxn modelId="{CAA744E3-03AE-402B-9473-32C508712DFE}" type="presOf" srcId="{243D24C4-D6B7-4115-81A2-580BD9E5512F}" destId="{07415A44-68D1-4EEA-9B1E-026FF82A2400}" srcOrd="0" destOrd="0" presId="urn:microsoft.com/office/officeart/2005/8/layout/radial6"/>
    <dgm:cxn modelId="{48051DE9-E7D8-4709-855A-8D84C3114AE8}" type="presOf" srcId="{0D5FC305-16F4-49B0-B067-12C27665ECB1}" destId="{2E991F10-2C70-403F-9A80-9DFF56D07FD5}" srcOrd="0" destOrd="0" presId="urn:microsoft.com/office/officeart/2005/8/layout/radial6"/>
    <dgm:cxn modelId="{8796F0EC-F971-40AF-97DD-E695C0399061}" type="presOf" srcId="{87F3B470-C401-4FA7-927A-35FDF4C02CB4}" destId="{F9EEE60F-4881-4F15-A17A-96A0773DA20F}" srcOrd="0" destOrd="0" presId="urn:microsoft.com/office/officeart/2005/8/layout/radial6"/>
    <dgm:cxn modelId="{21B9BC27-F23E-45F5-8F7D-E06FB868BCAD}" type="presOf" srcId="{92B6ECE7-AC99-4A15-9294-38507A76E04D}" destId="{546A1932-973A-4E85-9675-CBF4B7C8E523}" srcOrd="0" destOrd="0" presId="urn:microsoft.com/office/officeart/2005/8/layout/radial6"/>
    <dgm:cxn modelId="{C72D51A7-E34D-45A0-8F43-B826240C0BA0}" type="presOf" srcId="{8059540A-EA93-4E50-AE8C-66E48E89A0EE}" destId="{CCBDDFEF-1DCF-4D3B-BA66-D678F546B701}" srcOrd="0" destOrd="0" presId="urn:microsoft.com/office/officeart/2005/8/layout/radial6"/>
    <dgm:cxn modelId="{FFC054CD-68D3-46B5-8796-3C2314DB395E}" type="presOf" srcId="{314919C3-019B-455B-8103-64540224E8EA}" destId="{6D29D01E-AE47-4564-BF39-274969ECDD93}" srcOrd="0" destOrd="0" presId="urn:microsoft.com/office/officeart/2005/8/layout/radial6"/>
    <dgm:cxn modelId="{A64CFAA1-6068-449F-AECB-2CE89F47F444}" type="presOf" srcId="{427DA74C-B584-4FC4-B3A8-554A30D65241}" destId="{E50F4234-B99F-4D67-B6A4-F2B7F8B121D1}" srcOrd="0" destOrd="0" presId="urn:microsoft.com/office/officeart/2005/8/layout/radial6"/>
    <dgm:cxn modelId="{564726EC-210A-439F-9216-1097A4684BB8}" type="presOf" srcId="{13C89F22-7B4E-4ECD-BF9E-1526744940E5}" destId="{28A80A9D-3F00-4CE0-85BE-200C299ABD00}" srcOrd="0" destOrd="0" presId="urn:microsoft.com/office/officeart/2005/8/layout/radial6"/>
    <dgm:cxn modelId="{95FC844D-0042-4D18-B285-FAF896762312}" srcId="{243D24C4-D6B7-4115-81A2-580BD9E5512F}" destId="{87F3B470-C401-4FA7-927A-35FDF4C02CB4}" srcOrd="3" destOrd="0" parTransId="{9C4EA02A-270B-4DAD-B089-3273B7B85C90}" sibTransId="{314919C3-019B-455B-8103-64540224E8EA}"/>
    <dgm:cxn modelId="{B63ABCF3-0B8A-45F9-9042-027DE9D80EA5}" srcId="{243D24C4-D6B7-4115-81A2-580BD9E5512F}" destId="{8059540A-EA93-4E50-AE8C-66E48E89A0EE}" srcOrd="1" destOrd="0" parTransId="{EAE2A71E-FC4C-48F5-A34D-F38A92027F52}" sibTransId="{0D5FC305-16F4-49B0-B067-12C27665ECB1}"/>
    <dgm:cxn modelId="{2E7B33D5-BB27-49D6-907D-DEFA2C0D5411}" type="presOf" srcId="{755818F5-DC33-4F6F-99B7-820F8BD504BC}" destId="{6706E088-B692-47A0-9BF7-8A26DA89D993}" srcOrd="0" destOrd="0" presId="urn:microsoft.com/office/officeart/2005/8/layout/radial6"/>
    <dgm:cxn modelId="{C8083B78-CA3A-4B16-A921-6D7F1D9C6CFC}" type="presOf" srcId="{56999696-9165-4708-B7B9-C42D22D061D2}" destId="{8A2D2586-49B8-4756-8959-3D7F4050A029}" srcOrd="0" destOrd="0" presId="urn:microsoft.com/office/officeart/2005/8/layout/radial6"/>
    <dgm:cxn modelId="{3AFFA568-E9F4-4D81-BBCD-541340F47D61}" type="presOf" srcId="{68A06A16-3BB6-479B-9BB3-BB79E0EBC4CF}" destId="{8535A77F-8669-4245-A50E-B8B08351842A}" srcOrd="0" destOrd="0" presId="urn:microsoft.com/office/officeart/2005/8/layout/radial6"/>
    <dgm:cxn modelId="{11CF821E-9951-40E3-B35F-47BF7DDCF153}" srcId="{243D24C4-D6B7-4115-81A2-580BD9E5512F}" destId="{427DA74C-B584-4FC4-B3A8-554A30D65241}" srcOrd="2" destOrd="0" parTransId="{06EF0763-D710-47A9-BA5F-4FBA6EBCAF5D}" sibTransId="{13C89F22-7B4E-4ECD-BF9E-1526744940E5}"/>
    <dgm:cxn modelId="{E11A0411-C10A-40EE-A496-BB6CEB28DF6E}" srcId="{243D24C4-D6B7-4115-81A2-580BD9E5512F}" destId="{755818F5-DC33-4F6F-99B7-820F8BD504BC}" srcOrd="0" destOrd="0" parTransId="{D7B1C656-9F2C-4740-9763-D999234F2375}" sibTransId="{56999696-9165-4708-B7B9-C42D22D061D2}"/>
    <dgm:cxn modelId="{737BEC24-156D-4536-BCC1-E739A7AADBE1}" type="presOf" srcId="{9EED757B-73F7-4F76-B315-A7D4E5A45D83}" destId="{5F67278A-7F1D-4EE0-828D-3B12534A5420}" srcOrd="0" destOrd="0" presId="urn:microsoft.com/office/officeart/2005/8/layout/radial6"/>
    <dgm:cxn modelId="{3F4F00E5-0B2E-4BE3-9DE2-21556A108BA1}" srcId="{9EED757B-73F7-4F76-B315-A7D4E5A45D83}" destId="{243D24C4-D6B7-4115-81A2-580BD9E5512F}" srcOrd="0" destOrd="0" parTransId="{B571CAD3-38A2-41EE-8EAE-4168A052DCED}" sibTransId="{9741E8EF-D280-4DFB-975E-8C234B4CC534}"/>
    <dgm:cxn modelId="{47198D02-63A6-4798-A075-EAFE9BA596E2}" type="presParOf" srcId="{5F67278A-7F1D-4EE0-828D-3B12534A5420}" destId="{07415A44-68D1-4EEA-9B1E-026FF82A2400}" srcOrd="0" destOrd="0" presId="urn:microsoft.com/office/officeart/2005/8/layout/radial6"/>
    <dgm:cxn modelId="{AA48D342-4317-4B95-9274-EB98E3314CA1}" type="presParOf" srcId="{5F67278A-7F1D-4EE0-828D-3B12534A5420}" destId="{6706E088-B692-47A0-9BF7-8A26DA89D993}" srcOrd="1" destOrd="0" presId="urn:microsoft.com/office/officeart/2005/8/layout/radial6"/>
    <dgm:cxn modelId="{1A41EAC4-3AB6-4F0F-AD8A-33A85E5EFE3B}" type="presParOf" srcId="{5F67278A-7F1D-4EE0-828D-3B12534A5420}" destId="{B39B020D-D078-454B-A099-794C469D58EB}" srcOrd="2" destOrd="0" presId="urn:microsoft.com/office/officeart/2005/8/layout/radial6"/>
    <dgm:cxn modelId="{6C46820D-1B97-417E-8159-6795F08B5839}" type="presParOf" srcId="{5F67278A-7F1D-4EE0-828D-3B12534A5420}" destId="{8A2D2586-49B8-4756-8959-3D7F4050A029}" srcOrd="3" destOrd="0" presId="urn:microsoft.com/office/officeart/2005/8/layout/radial6"/>
    <dgm:cxn modelId="{43B25F12-78CF-4BFE-8822-230218DEB314}" type="presParOf" srcId="{5F67278A-7F1D-4EE0-828D-3B12534A5420}" destId="{CCBDDFEF-1DCF-4D3B-BA66-D678F546B701}" srcOrd="4" destOrd="0" presId="urn:microsoft.com/office/officeart/2005/8/layout/radial6"/>
    <dgm:cxn modelId="{7E8BA6EB-FDA5-4C9C-951B-D6BA16FEF70A}" type="presParOf" srcId="{5F67278A-7F1D-4EE0-828D-3B12534A5420}" destId="{7442F51B-F065-4023-873E-2A1C87EDAB67}" srcOrd="5" destOrd="0" presId="urn:microsoft.com/office/officeart/2005/8/layout/radial6"/>
    <dgm:cxn modelId="{8C2F7477-F6EE-40C4-B76D-444215F92CE1}" type="presParOf" srcId="{5F67278A-7F1D-4EE0-828D-3B12534A5420}" destId="{2E991F10-2C70-403F-9A80-9DFF56D07FD5}" srcOrd="6" destOrd="0" presId="urn:microsoft.com/office/officeart/2005/8/layout/radial6"/>
    <dgm:cxn modelId="{E968F2E2-6170-42F0-9C62-E12DEB2EFD17}" type="presParOf" srcId="{5F67278A-7F1D-4EE0-828D-3B12534A5420}" destId="{E50F4234-B99F-4D67-B6A4-F2B7F8B121D1}" srcOrd="7" destOrd="0" presId="urn:microsoft.com/office/officeart/2005/8/layout/radial6"/>
    <dgm:cxn modelId="{38DCA640-08BA-439C-9CD6-5E268FC1E4A3}" type="presParOf" srcId="{5F67278A-7F1D-4EE0-828D-3B12534A5420}" destId="{845EE231-750B-4500-8F2E-BE890E32D7ED}" srcOrd="8" destOrd="0" presId="urn:microsoft.com/office/officeart/2005/8/layout/radial6"/>
    <dgm:cxn modelId="{E7288201-B99E-4939-A808-125F201B5304}" type="presParOf" srcId="{5F67278A-7F1D-4EE0-828D-3B12534A5420}" destId="{28A80A9D-3F00-4CE0-85BE-200C299ABD00}" srcOrd="9" destOrd="0" presId="urn:microsoft.com/office/officeart/2005/8/layout/radial6"/>
    <dgm:cxn modelId="{1186AF58-A72E-4D1D-9564-4D07CD84D187}" type="presParOf" srcId="{5F67278A-7F1D-4EE0-828D-3B12534A5420}" destId="{F9EEE60F-4881-4F15-A17A-96A0773DA20F}" srcOrd="10" destOrd="0" presId="urn:microsoft.com/office/officeart/2005/8/layout/radial6"/>
    <dgm:cxn modelId="{64E9587C-1B61-4AF4-B9EA-C0777F9A4CEA}" type="presParOf" srcId="{5F67278A-7F1D-4EE0-828D-3B12534A5420}" destId="{4C6EC3C7-316F-43C3-BD55-205C3873562D}" srcOrd="11" destOrd="0" presId="urn:microsoft.com/office/officeart/2005/8/layout/radial6"/>
    <dgm:cxn modelId="{412BB84D-CAA1-4F5C-8856-846EB3059CBF}" type="presParOf" srcId="{5F67278A-7F1D-4EE0-828D-3B12534A5420}" destId="{6D29D01E-AE47-4564-BF39-274969ECDD93}" srcOrd="12" destOrd="0" presId="urn:microsoft.com/office/officeart/2005/8/layout/radial6"/>
    <dgm:cxn modelId="{EB8D9B38-175B-45F9-9CAC-24B5253C5326}" type="presParOf" srcId="{5F67278A-7F1D-4EE0-828D-3B12534A5420}" destId="{546A1932-973A-4E85-9675-CBF4B7C8E523}" srcOrd="13" destOrd="0" presId="urn:microsoft.com/office/officeart/2005/8/layout/radial6"/>
    <dgm:cxn modelId="{4840A179-4FA7-403F-948A-CBE5B96E1C1C}" type="presParOf" srcId="{5F67278A-7F1D-4EE0-828D-3B12534A5420}" destId="{545D0396-1ECC-425A-94A9-2E1F0F03DD73}" srcOrd="14" destOrd="0" presId="urn:microsoft.com/office/officeart/2005/8/layout/radial6"/>
    <dgm:cxn modelId="{7921918C-9FED-4117-A4C0-C786CC8615AD}" type="presParOf" srcId="{5F67278A-7F1D-4EE0-828D-3B12534A5420}" destId="{8535A77F-8669-4245-A50E-B8B08351842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5A77F-8669-4245-A50E-B8B08351842A}">
      <dsp:nvSpPr>
        <dsp:cNvPr id="0" name=""/>
        <dsp:cNvSpPr/>
      </dsp:nvSpPr>
      <dsp:spPr>
        <a:xfrm>
          <a:off x="1484901" y="665586"/>
          <a:ext cx="4455964" cy="4455964"/>
        </a:xfrm>
        <a:prstGeom prst="blockArc">
          <a:avLst>
            <a:gd name="adj1" fmla="val 11879205"/>
            <a:gd name="adj2" fmla="val 16199754"/>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29D01E-AE47-4564-BF39-274969ECDD93}">
      <dsp:nvSpPr>
        <dsp:cNvPr id="0" name=""/>
        <dsp:cNvSpPr/>
      </dsp:nvSpPr>
      <dsp:spPr>
        <a:xfrm>
          <a:off x="1484745" y="666065"/>
          <a:ext cx="4455964" cy="4455964"/>
        </a:xfrm>
        <a:prstGeom prst="blockArc">
          <a:avLst>
            <a:gd name="adj1" fmla="val 7560000"/>
            <a:gd name="adj2" fmla="val 1188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A80A9D-3F00-4CE0-85BE-200C299ABD00}">
      <dsp:nvSpPr>
        <dsp:cNvPr id="0" name=""/>
        <dsp:cNvSpPr/>
      </dsp:nvSpPr>
      <dsp:spPr>
        <a:xfrm>
          <a:off x="1484745" y="666065"/>
          <a:ext cx="4455964" cy="4455964"/>
        </a:xfrm>
        <a:prstGeom prst="blockArc">
          <a:avLst>
            <a:gd name="adj1" fmla="val 3240000"/>
            <a:gd name="adj2" fmla="val 756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991F10-2C70-403F-9A80-9DFF56D07FD5}">
      <dsp:nvSpPr>
        <dsp:cNvPr id="0" name=""/>
        <dsp:cNvSpPr/>
      </dsp:nvSpPr>
      <dsp:spPr>
        <a:xfrm>
          <a:off x="1487957" y="663736"/>
          <a:ext cx="4455964" cy="4455964"/>
        </a:xfrm>
        <a:prstGeom prst="blockArc">
          <a:avLst>
            <a:gd name="adj1" fmla="val 20484873"/>
            <a:gd name="adj2" fmla="val 324626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2D2586-49B8-4756-8959-3D7F4050A029}">
      <dsp:nvSpPr>
        <dsp:cNvPr id="0" name=""/>
        <dsp:cNvSpPr/>
      </dsp:nvSpPr>
      <dsp:spPr>
        <a:xfrm>
          <a:off x="1488579" y="665583"/>
          <a:ext cx="4455964" cy="4455964"/>
        </a:xfrm>
        <a:prstGeom prst="blockArc">
          <a:avLst>
            <a:gd name="adj1" fmla="val 16193944"/>
            <a:gd name="adj2" fmla="val 20481795"/>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415A44-68D1-4EEA-9B1E-026FF82A2400}">
      <dsp:nvSpPr>
        <dsp:cNvPr id="0" name=""/>
        <dsp:cNvSpPr/>
      </dsp:nvSpPr>
      <dsp:spPr>
        <a:xfrm>
          <a:off x="2688120" y="1869440"/>
          <a:ext cx="2049214" cy="204921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cs typeface="2  Titr" pitchFamily="2" charset="-78"/>
            </a:rPr>
            <a:t>چند راهکار برای کنترل خشم</a:t>
          </a:r>
          <a:endParaRPr lang="fa-IR" sz="2200" kern="1200" dirty="0">
            <a:cs typeface="2  Titr" pitchFamily="2" charset="-78"/>
          </a:endParaRPr>
        </a:p>
      </dsp:txBody>
      <dsp:txXfrm>
        <a:off x="2988220" y="2169540"/>
        <a:ext cx="1449014" cy="1449014"/>
      </dsp:txXfrm>
    </dsp:sp>
    <dsp:sp modelId="{6706E088-B692-47A0-9BF7-8A26DA89D993}">
      <dsp:nvSpPr>
        <dsp:cNvPr id="0" name=""/>
        <dsp:cNvSpPr/>
      </dsp:nvSpPr>
      <dsp:spPr>
        <a:xfrm>
          <a:off x="2438398" y="1"/>
          <a:ext cx="2548659" cy="14344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kern="1200" dirty="0" smtClean="0">
              <a:cs typeface="2  Mitra_1 (MRT)" pitchFamily="2" charset="-78"/>
            </a:rPr>
            <a:t>ورزش کنید</a:t>
          </a:r>
          <a:endParaRPr lang="fa-IR" sz="2100" kern="1200" dirty="0">
            <a:cs typeface="2  Mitra_1 (MRT)" pitchFamily="2" charset="-78"/>
          </a:endParaRPr>
        </a:p>
      </dsp:txBody>
      <dsp:txXfrm>
        <a:off x="2811640" y="210071"/>
        <a:ext cx="1802175" cy="1014310"/>
      </dsp:txXfrm>
    </dsp:sp>
    <dsp:sp modelId="{CCBDDFEF-1DCF-4D3B-BA66-D678F546B701}">
      <dsp:nvSpPr>
        <dsp:cNvPr id="0" name=""/>
        <dsp:cNvSpPr/>
      </dsp:nvSpPr>
      <dsp:spPr>
        <a:xfrm>
          <a:off x="4572009" y="1447796"/>
          <a:ext cx="2413548" cy="150056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kern="1200" dirty="0" smtClean="0">
              <a:cs typeface="2  Mitra_1 (MRT)" pitchFamily="2" charset="-78"/>
            </a:rPr>
            <a:t>تا ده بشمارید</a:t>
          </a:r>
          <a:endParaRPr lang="fa-IR" sz="2100" kern="1200" dirty="0">
            <a:cs typeface="2  Mitra_1 (MRT)" pitchFamily="2" charset="-78"/>
          </a:endParaRPr>
        </a:p>
      </dsp:txBody>
      <dsp:txXfrm>
        <a:off x="4925465" y="1667548"/>
        <a:ext cx="1706636" cy="1061059"/>
      </dsp:txXfrm>
    </dsp:sp>
    <dsp:sp modelId="{E50F4234-B99F-4D67-B6A4-F2B7F8B121D1}">
      <dsp:nvSpPr>
        <dsp:cNvPr id="0" name=""/>
        <dsp:cNvSpPr/>
      </dsp:nvSpPr>
      <dsp:spPr>
        <a:xfrm>
          <a:off x="3740399" y="3937520"/>
          <a:ext cx="2503101" cy="14344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kern="1200" dirty="0" smtClean="0">
              <a:cs typeface="2  Mitra_1 (MRT)" pitchFamily="2" charset="-78"/>
            </a:rPr>
            <a:t>با آب سرد وضو بگیرید</a:t>
          </a:r>
          <a:endParaRPr lang="fa-IR" sz="2100" kern="1200" dirty="0">
            <a:cs typeface="2  Mitra_1 (MRT)" pitchFamily="2" charset="-78"/>
          </a:endParaRPr>
        </a:p>
      </dsp:txBody>
      <dsp:txXfrm>
        <a:off x="4106970" y="4147590"/>
        <a:ext cx="1769959" cy="1014310"/>
      </dsp:txXfrm>
    </dsp:sp>
    <dsp:sp modelId="{F9EEE60F-4881-4F15-A17A-96A0773DA20F}">
      <dsp:nvSpPr>
        <dsp:cNvPr id="0" name=""/>
        <dsp:cNvSpPr/>
      </dsp:nvSpPr>
      <dsp:spPr>
        <a:xfrm>
          <a:off x="1214302" y="3937520"/>
          <a:ext cx="2438407" cy="14344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kern="1200" dirty="0" smtClean="0">
              <a:cs typeface="2  Mitra_1 (MRT)" pitchFamily="2" charset="-78"/>
            </a:rPr>
            <a:t>به جای داد زدن حرف بزنید</a:t>
          </a:r>
          <a:endParaRPr lang="fa-IR" sz="2100" kern="1200" dirty="0">
            <a:cs typeface="2  Mitra_1 (MRT)" pitchFamily="2" charset="-78"/>
          </a:endParaRPr>
        </a:p>
      </dsp:txBody>
      <dsp:txXfrm>
        <a:off x="1571398" y="4147590"/>
        <a:ext cx="1724215" cy="1014310"/>
      </dsp:txXfrm>
    </dsp:sp>
    <dsp:sp modelId="{546A1932-973A-4E85-9675-CBF4B7C8E523}">
      <dsp:nvSpPr>
        <dsp:cNvPr id="0" name=""/>
        <dsp:cNvSpPr/>
      </dsp:nvSpPr>
      <dsp:spPr>
        <a:xfrm>
          <a:off x="478273" y="1504296"/>
          <a:ext cx="2329260" cy="14344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kern="1200" dirty="0" smtClean="0">
              <a:cs typeface="2  Mitra_1 (MRT)" pitchFamily="2" charset="-78"/>
            </a:rPr>
            <a:t>شروع به نوشتن کنید</a:t>
          </a:r>
          <a:endParaRPr lang="fa-IR" sz="2100" kern="1200" dirty="0">
            <a:cs typeface="2  Mitra_1 (MRT)" pitchFamily="2" charset="-78"/>
          </a:endParaRPr>
        </a:p>
      </dsp:txBody>
      <dsp:txXfrm>
        <a:off x="819385" y="1714366"/>
        <a:ext cx="1647036" cy="10143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2/16/2018</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771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Homa" pitchFamily="2" charset="-78"/>
              </a:rPr>
              <a:t>5 مرحله برای مدیریت احساسات شدید و هیجانات در نوجوانان</a:t>
            </a:r>
            <a:endParaRPr lang="fa-IR" dirty="0">
              <a:cs typeface="2  Homa" pitchFamily="2" charset="-78"/>
            </a:endParaRPr>
          </a:p>
        </p:txBody>
      </p:sp>
      <p:pic>
        <p:nvPicPr>
          <p:cNvPr id="9218" name="Picture 2" descr="نتیجه تصویری برای مرحله مدیریت احساسات شدید"/>
          <p:cNvPicPr>
            <a:picLocks noChangeAspect="1" noChangeArrowheads="1"/>
          </p:cNvPicPr>
          <p:nvPr/>
        </p:nvPicPr>
        <p:blipFill rotWithShape="1">
          <a:blip r:embed="rId2">
            <a:extLst>
              <a:ext uri="{28A0092B-C50C-407E-A947-70E740481C1C}">
                <a14:useLocalDpi xmlns:a14="http://schemas.microsoft.com/office/drawing/2010/main" val="0"/>
              </a:ext>
            </a:extLst>
          </a:blip>
          <a:srcRect l="4891" t="18963" r="6649" b="18001"/>
          <a:stretch/>
        </p:blipFill>
        <p:spPr bwMode="auto">
          <a:xfrm>
            <a:off x="1905000" y="1890485"/>
            <a:ext cx="5181600" cy="44522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3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cs typeface="2  Homa" pitchFamily="2" charset="-78"/>
              </a:rPr>
              <a:t>به این نکات توجه کنید: </a:t>
            </a:r>
            <a:endParaRPr lang="fa-IR" sz="5400" dirty="0">
              <a:cs typeface="2  Homa" pitchFamily="2" charset="-78"/>
            </a:endParaRPr>
          </a:p>
        </p:txBody>
      </p:sp>
      <p:pic>
        <p:nvPicPr>
          <p:cNvPr id="10242" name="Picture 2" descr="نتیجه تصویری برای هیج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76" y="3648075"/>
            <a:ext cx="3444224" cy="25241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789355" y="1966857"/>
            <a:ext cx="5906845" cy="1843143"/>
          </a:xfrm>
        </p:spPr>
        <p:txBody>
          <a:bodyPr/>
          <a:lstStyle/>
          <a:p>
            <a:pPr marL="0" indent="0">
              <a:buNone/>
            </a:pPr>
            <a:r>
              <a:rPr lang="fa-IR" b="1" dirty="0" smtClean="0">
                <a:cs typeface="2  Mitra_1 (MRT)" pitchFamily="2" charset="-78"/>
              </a:rPr>
              <a:t> 1- </a:t>
            </a:r>
            <a:r>
              <a:rPr lang="fa-IR" b="1" dirty="0" smtClean="0">
                <a:cs typeface="2  Mitra_1 (MRT)" pitchFamily="2" charset="-78"/>
              </a:rPr>
              <a:t>سعی </a:t>
            </a:r>
            <a:r>
              <a:rPr lang="fa-IR" b="1" dirty="0">
                <a:cs typeface="2  Mitra_1 (MRT)" pitchFamily="2" charset="-78"/>
              </a:rPr>
              <a:t>کنید هیجانات تان خود را بشناسید.</a:t>
            </a:r>
          </a:p>
          <a:p>
            <a:pPr marL="0" indent="0">
              <a:buNone/>
            </a:pPr>
            <a:r>
              <a:rPr lang="fa-IR" b="1" dirty="0">
                <a:cs typeface="2  Mitra_1 (MRT)" pitchFamily="2" charset="-78"/>
              </a:rPr>
              <a:t>2 - به هیجانات خود اجازه ابراز بدهید.</a:t>
            </a:r>
          </a:p>
          <a:p>
            <a:pPr marL="0" indent="0">
              <a:buNone/>
            </a:pPr>
            <a:r>
              <a:rPr lang="fa-IR" b="1" dirty="0">
                <a:cs typeface="2  Mitra_1 (MRT)" pitchFamily="2" charset="-78"/>
              </a:rPr>
              <a:t>3 - گاهی احساسات خود را یادداشت کنید.</a:t>
            </a:r>
          </a:p>
          <a:p>
            <a:pPr marL="0" indent="0">
              <a:buNone/>
            </a:pPr>
            <a:r>
              <a:rPr lang="fa-IR" b="1" dirty="0">
                <a:cs typeface="2  Mitra_1 (MRT)" pitchFamily="2" charset="-78"/>
              </a:rPr>
              <a:t>4 - فنون کنترل هیجانات منفی را بیاموزید.</a:t>
            </a:r>
            <a:endParaRPr lang="fa-IR" dirty="0">
              <a:cs typeface="2  Mitra_1 (MRT)" pitchFamily="2" charset="-78"/>
            </a:endParaRPr>
          </a:p>
        </p:txBody>
      </p:sp>
    </p:spTree>
    <p:extLst>
      <p:ext uri="{BB962C8B-B14F-4D97-AF65-F5344CB8AC3E}">
        <p14:creationId xmlns:p14="http://schemas.microsoft.com/office/powerpoint/2010/main" val="315915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2  Homa" pitchFamily="2" charset="-78"/>
              </a:rPr>
              <a:t>دانش آموز </a:t>
            </a:r>
            <a:r>
              <a:rPr lang="fa-IR" b="1" dirty="0" smtClean="0">
                <a:cs typeface="2  Homa" pitchFamily="2" charset="-78"/>
              </a:rPr>
              <a:t>عزیز</a:t>
            </a:r>
            <a:endParaRPr lang="fa-IR" dirty="0">
              <a:cs typeface="2  Homa" pitchFamily="2" charset="-78"/>
            </a:endParaRPr>
          </a:p>
        </p:txBody>
      </p:sp>
      <p:pic>
        <p:nvPicPr>
          <p:cNvPr id="11266" name="Picture 2" descr="نتیجه تصویری برای پدر و پس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99831"/>
            <a:ext cx="3657600" cy="25485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463040" y="1966857"/>
            <a:ext cx="6196405" cy="2376543"/>
          </a:xfrm>
        </p:spPr>
        <p:txBody>
          <a:bodyPr>
            <a:normAutofit lnSpcReduction="10000"/>
          </a:bodyPr>
          <a:lstStyle/>
          <a:p>
            <a:pPr marL="0" indent="0" algn="just">
              <a:buNone/>
            </a:pPr>
            <a:r>
              <a:rPr lang="fa-IR" sz="3000" b="1" dirty="0" smtClean="0">
                <a:cs typeface="2  Mitra_1 (MRT)" pitchFamily="2" charset="-78"/>
              </a:rPr>
              <a:t>چنانچه </a:t>
            </a:r>
            <a:r>
              <a:rPr lang="fa-IR" sz="3000" b="1" dirty="0">
                <a:cs typeface="2  Mitra_1 (MRT)" pitchFamily="2" charset="-78"/>
              </a:rPr>
              <a:t>از عهده كنترل هیجانات شدید خود برنمي آئید </a:t>
            </a:r>
            <a:r>
              <a:rPr lang="fa-IR" sz="3000" b="1" dirty="0" smtClean="0">
                <a:cs typeface="2  Mitra_1 (MRT)" pitchFamily="2" charset="-78"/>
              </a:rPr>
              <a:t>و احتمال مي </a:t>
            </a:r>
            <a:r>
              <a:rPr lang="fa-IR" sz="3000" b="1" dirty="0">
                <a:cs typeface="2  Mitra_1 (MRT)" pitchFamily="2" charset="-78"/>
              </a:rPr>
              <a:t>رود بر زندگي شخصي وتحصیلی شما تاثیر منفي </a:t>
            </a:r>
            <a:r>
              <a:rPr lang="fa-IR" sz="3000" b="1" dirty="0" smtClean="0">
                <a:cs typeface="2  Mitra_1 (MRT)" pitchFamily="2" charset="-78"/>
              </a:rPr>
              <a:t>بگذارد، بهتر </a:t>
            </a:r>
            <a:r>
              <a:rPr lang="fa-IR" sz="3000" b="1" dirty="0">
                <a:cs typeface="2  Mitra_1 (MRT)" pitchFamily="2" charset="-78"/>
              </a:rPr>
              <a:t>است هرچه سریع تر از كمك هاي پدر </a:t>
            </a:r>
            <a:r>
              <a:rPr lang="fa-IR" sz="3000" b="1" dirty="0" smtClean="0">
                <a:cs typeface="2  Mitra_1 (MRT)" pitchFamily="2" charset="-78"/>
              </a:rPr>
              <a:t>ومادر، مشاور، مربی، و معلم </a:t>
            </a:r>
            <a:r>
              <a:rPr lang="fa-IR" sz="3000" b="1" dirty="0">
                <a:cs typeface="2  Mitra_1 (MRT)" pitchFamily="2" charset="-78"/>
              </a:rPr>
              <a:t>خود بهره </a:t>
            </a:r>
            <a:r>
              <a:rPr lang="fa-IR" sz="3000" b="1" dirty="0" smtClean="0">
                <a:cs typeface="2  Mitra_1 (MRT)" pitchFamily="2" charset="-78"/>
              </a:rPr>
              <a:t>بگیرید.</a:t>
            </a:r>
            <a:endParaRPr lang="fa-IR" sz="3000" dirty="0">
              <a:cs typeface="2  Mitra_1 (MRT)" pitchFamily="2" charset="-78"/>
            </a:endParaRPr>
          </a:p>
        </p:txBody>
      </p:sp>
    </p:spTree>
    <p:extLst>
      <p:ext uri="{BB962C8B-B14F-4D97-AF65-F5344CB8AC3E}">
        <p14:creationId xmlns:p14="http://schemas.microsoft.com/office/powerpoint/2010/main" val="249690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cs typeface="2  Homa" pitchFamily="2" charset="-78"/>
              </a:rPr>
              <a:t>چگونه خشم خود را کنترل کنیم؟</a:t>
            </a:r>
            <a:endParaRPr lang="fa-IR" sz="4800" dirty="0">
              <a:cs typeface="2  Homa" pitchFamily="2" charset="-78"/>
            </a:endParaRPr>
          </a:p>
        </p:txBody>
      </p:sp>
      <p:sp>
        <p:nvSpPr>
          <p:cNvPr id="3" name="Content Placeholder 2"/>
          <p:cNvSpPr>
            <a:spLocks noGrp="1"/>
          </p:cNvSpPr>
          <p:nvPr>
            <p:ph idx="1"/>
          </p:nvPr>
        </p:nvSpPr>
        <p:spPr>
          <a:xfrm>
            <a:off x="1463040" y="2119257"/>
            <a:ext cx="6196405" cy="1385943"/>
          </a:xfrm>
        </p:spPr>
        <p:txBody>
          <a:bodyPr>
            <a:normAutofit/>
          </a:bodyPr>
          <a:lstStyle/>
          <a:p>
            <a:pPr marL="0" indent="0" algn="ctr">
              <a:buNone/>
            </a:pPr>
            <a:r>
              <a:rPr lang="fa-IR" sz="3600" dirty="0" smtClean="0">
                <a:cs typeface="2  Mitra_1 (MRT)" pitchFamily="2" charset="-78"/>
              </a:rPr>
              <a:t>خشم احساسی است که باعث می شود زبانتان سریع تر از فکرتان کار کند. </a:t>
            </a:r>
            <a:endParaRPr lang="fa-IR" sz="3600" dirty="0">
              <a:cs typeface="2  Mitra_1 (MRT)" pitchFamily="2" charset="-78"/>
            </a:endParaRPr>
          </a:p>
        </p:txBody>
      </p:sp>
      <p:pic>
        <p:nvPicPr>
          <p:cNvPr id="12290" name="Picture 2" descr="نتیجه تصویری برای کاریکاتور صحبت کرد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76600"/>
            <a:ext cx="2857500" cy="29622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2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b="1" dirty="0">
                <a:cs typeface="2  Homa" pitchFamily="2" charset="-78"/>
              </a:rPr>
              <a:t>خشم چیست</a:t>
            </a:r>
            <a:r>
              <a:rPr lang="fa-IR" sz="5400" b="1" dirty="0" smtClean="0">
                <a:cs typeface="2  Homa" pitchFamily="2" charset="-78"/>
              </a:rPr>
              <a:t>؟</a:t>
            </a:r>
            <a:endParaRPr lang="fa-IR" sz="5400" dirty="0">
              <a:cs typeface="2  Homa" pitchFamily="2" charset="-78"/>
            </a:endParaRPr>
          </a:p>
        </p:txBody>
      </p:sp>
      <p:sp>
        <p:nvSpPr>
          <p:cNvPr id="3" name="Content Placeholder 2"/>
          <p:cNvSpPr>
            <a:spLocks noGrp="1"/>
          </p:cNvSpPr>
          <p:nvPr>
            <p:ph idx="1"/>
          </p:nvPr>
        </p:nvSpPr>
        <p:spPr>
          <a:xfrm>
            <a:off x="1463040" y="2119257"/>
            <a:ext cx="6196405" cy="1995543"/>
          </a:xfrm>
        </p:spPr>
        <p:txBody>
          <a:bodyPr>
            <a:normAutofit/>
          </a:bodyPr>
          <a:lstStyle/>
          <a:p>
            <a:pPr marL="0" indent="0" algn="just">
              <a:buNone/>
            </a:pPr>
            <a:r>
              <a:rPr lang="fa-IR" b="1" dirty="0" smtClean="0">
                <a:cs typeface="2  Mitra_1 (MRT)" pitchFamily="2" charset="-78"/>
              </a:rPr>
              <a:t>خشم </a:t>
            </a:r>
            <a:r>
              <a:rPr lang="fa-IR" b="1" dirty="0">
                <a:cs typeface="2  Mitra_1 (MRT)" pitchFamily="2" charset="-78"/>
              </a:rPr>
              <a:t>احساسی طبیعی در انسان است که همه ی افراد آن را </a:t>
            </a:r>
            <a:r>
              <a:rPr lang="fa-IR" b="1" dirty="0" smtClean="0">
                <a:cs typeface="2  Mitra_1 (MRT)" pitchFamily="2" charset="-78"/>
              </a:rPr>
              <a:t>به نوعی </a:t>
            </a:r>
            <a:r>
              <a:rPr lang="fa-IR" b="1" dirty="0">
                <a:cs typeface="2  Mitra_1 (MRT)" pitchFamily="2" charset="-78"/>
              </a:rPr>
              <a:t>تجربه می کنند. هر وضعیتی که ما را ناکام کند باعث </a:t>
            </a:r>
            <a:r>
              <a:rPr lang="fa-IR" b="1" dirty="0" smtClean="0">
                <a:cs typeface="2  Mitra_1 (MRT)" pitchFamily="2" charset="-78"/>
              </a:rPr>
              <a:t>ایجاد احساس </a:t>
            </a:r>
            <a:r>
              <a:rPr lang="fa-IR" b="1" dirty="0">
                <a:cs typeface="2  Mitra_1 (MRT)" pitchFamily="2" charset="-78"/>
              </a:rPr>
              <a:t>خشم می شود. ناکامی یعنی نرسیدن به خواسته </a:t>
            </a:r>
            <a:r>
              <a:rPr lang="fa-IR" b="1" dirty="0" smtClean="0">
                <a:cs typeface="2  Mitra_1 (MRT)" pitchFamily="2" charset="-78"/>
              </a:rPr>
              <a:t>های فردی</a:t>
            </a:r>
            <a:r>
              <a:rPr lang="fa-IR" b="1" dirty="0">
                <a:cs typeface="2  Mitra_1 (MRT)" pitchFamily="2" charset="-78"/>
              </a:rPr>
              <a:t>. وقتی عاملی مانع رسیدن فرد به هدف و خواسته </a:t>
            </a:r>
            <a:r>
              <a:rPr lang="fa-IR" b="1" dirty="0" smtClean="0">
                <a:cs typeface="2  Mitra_1 (MRT)" pitchFamily="2" charset="-78"/>
              </a:rPr>
              <a:t>ها </a:t>
            </a:r>
            <a:r>
              <a:rPr lang="fa-IR" b="1" dirty="0">
                <a:cs typeface="2  Mitra_1 (MRT)" pitchFamily="2" charset="-78"/>
              </a:rPr>
              <a:t>شود</a:t>
            </a:r>
            <a:r>
              <a:rPr lang="fa-IR" b="1" dirty="0" smtClean="0">
                <a:cs typeface="2  Mitra_1 (MRT)" pitchFamily="2" charset="-78"/>
              </a:rPr>
              <a:t>، عصبانیت بروز می </a:t>
            </a:r>
            <a:r>
              <a:rPr lang="fa-IR" b="1" dirty="0">
                <a:cs typeface="2  Mitra_1 (MRT)" pitchFamily="2" charset="-78"/>
              </a:rPr>
              <a:t>کند</a:t>
            </a:r>
            <a:r>
              <a:rPr lang="fa-IR" b="1" dirty="0" smtClean="0">
                <a:cs typeface="2  Mitra_1 (MRT)" pitchFamily="2" charset="-78"/>
              </a:rPr>
              <a:t>.</a:t>
            </a:r>
          </a:p>
          <a:p>
            <a:pPr marL="0" indent="0" algn="just">
              <a:buNone/>
            </a:pPr>
            <a:endParaRPr lang="fa-IR" dirty="0">
              <a:cs typeface="2  Mitra_1 (MRT)" pitchFamily="2" charset="-78"/>
            </a:endParaRPr>
          </a:p>
        </p:txBody>
      </p:sp>
      <p:pic>
        <p:nvPicPr>
          <p:cNvPr id="4100" name="Picture 4" descr="نتیجه تصویری برای خشم"/>
          <p:cNvPicPr>
            <a:picLocks noChangeAspect="1" noChangeArrowheads="1"/>
          </p:cNvPicPr>
          <p:nvPr/>
        </p:nvPicPr>
        <p:blipFill rotWithShape="1">
          <a:blip r:embed="rId2">
            <a:extLst>
              <a:ext uri="{28A0092B-C50C-407E-A947-70E740481C1C}">
                <a14:useLocalDpi xmlns:a14="http://schemas.microsoft.com/office/drawing/2010/main" val="0"/>
              </a:ext>
            </a:extLst>
          </a:blip>
          <a:srcRect l="8020" t="21841" r="6767" b="12853"/>
          <a:stretch/>
        </p:blipFill>
        <p:spPr bwMode="auto">
          <a:xfrm>
            <a:off x="2786742" y="4136570"/>
            <a:ext cx="3701143" cy="16546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14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31115"/>
            <a:ext cx="6965245" cy="1202485"/>
          </a:xfrm>
        </p:spPr>
        <p:txBody>
          <a:bodyPr>
            <a:noAutofit/>
          </a:bodyPr>
          <a:lstStyle/>
          <a:p>
            <a:r>
              <a:rPr lang="fa-IR" sz="4800" dirty="0" smtClean="0">
                <a:cs typeface="2  Homa" pitchFamily="2" charset="-78"/>
              </a:rPr>
              <a:t>خشم یک هیجان است، پرخاشگری یک رفتار</a:t>
            </a:r>
            <a:endParaRPr lang="fa-IR" sz="4800" dirty="0">
              <a:cs typeface="2  Homa" pitchFamily="2" charset="-78"/>
            </a:endParaRPr>
          </a:p>
        </p:txBody>
      </p:sp>
      <p:sp>
        <p:nvSpPr>
          <p:cNvPr id="3" name="Content Placeholder 2"/>
          <p:cNvSpPr>
            <a:spLocks noGrp="1"/>
          </p:cNvSpPr>
          <p:nvPr>
            <p:ph idx="1"/>
          </p:nvPr>
        </p:nvSpPr>
        <p:spPr>
          <a:xfrm>
            <a:off x="1463040" y="2415988"/>
            <a:ext cx="6196405" cy="3603812"/>
          </a:xfrm>
        </p:spPr>
        <p:txBody>
          <a:bodyPr>
            <a:normAutofit lnSpcReduction="10000"/>
          </a:bodyPr>
          <a:lstStyle/>
          <a:p>
            <a:pPr algn="just"/>
            <a:r>
              <a:rPr lang="fa-IR" b="1" dirty="0">
                <a:cs typeface="2  Mitra_1 (MRT)" pitchFamily="2" charset="-78"/>
              </a:rPr>
              <a:t>در صورتی که خشم به طور صحیح مدیریت شود، به ما انرژی می </a:t>
            </a:r>
            <a:r>
              <a:rPr lang="fa-IR" b="1" dirty="0" smtClean="0">
                <a:cs typeface="2  Mitra_1 (MRT)" pitchFamily="2" charset="-78"/>
              </a:rPr>
              <a:t>دهد تا </a:t>
            </a:r>
            <a:r>
              <a:rPr lang="fa-IR" b="1" dirty="0">
                <a:cs typeface="2  Mitra_1 (MRT)" pitchFamily="2" charset="-78"/>
              </a:rPr>
              <a:t>در جهت رسیدن به اهداف مان فعالیت کنیم یا به مسائل و </a:t>
            </a:r>
            <a:r>
              <a:rPr lang="fa-IR" b="1" dirty="0" smtClean="0">
                <a:cs typeface="2  Mitra_1 (MRT)" pitchFamily="2" charset="-78"/>
              </a:rPr>
              <a:t>مشکلات رسیدگی </a:t>
            </a:r>
            <a:r>
              <a:rPr lang="fa-IR" b="1" dirty="0">
                <a:cs typeface="2  Mitra_1 (MRT)" pitchFamily="2" charset="-78"/>
              </a:rPr>
              <a:t>نماییم. خشم، در صورتی که متعادل باشد، به کنترل </a:t>
            </a:r>
            <a:r>
              <a:rPr lang="fa-IR" b="1" dirty="0" smtClean="0">
                <a:cs typeface="2  Mitra_1 (MRT)" pitchFamily="2" charset="-78"/>
              </a:rPr>
              <a:t>اوضاع کمک </a:t>
            </a:r>
            <a:r>
              <a:rPr lang="fa-IR" b="1" dirty="0">
                <a:cs typeface="2  Mitra_1 (MRT)" pitchFamily="2" charset="-78"/>
              </a:rPr>
              <a:t>می کند. به ما شجاعت می بخشد تا با قاطعیت خواسته های </a:t>
            </a:r>
            <a:r>
              <a:rPr lang="fa-IR" b="1" dirty="0" smtClean="0">
                <a:cs typeface="2  Mitra_1 (MRT)" pitchFamily="2" charset="-78"/>
              </a:rPr>
              <a:t>خود را </a:t>
            </a:r>
            <a:r>
              <a:rPr lang="fa-IR" b="1" dirty="0">
                <a:cs typeface="2  Mitra_1 (MRT)" pitchFamily="2" charset="-78"/>
              </a:rPr>
              <a:t>ابراز و دیگران را با دیدگاه های خویش آشنا کنیم. در صورتی </a:t>
            </a:r>
            <a:r>
              <a:rPr lang="fa-IR" b="1" dirty="0" smtClean="0">
                <a:cs typeface="2  Mitra_1 (MRT)" pitchFamily="2" charset="-78"/>
              </a:rPr>
              <a:t>که خشم </a:t>
            </a:r>
            <a:r>
              <a:rPr lang="fa-IR" b="1" dirty="0">
                <a:cs typeface="2  Mitra_1 (MRT)" pitchFamily="2" charset="-78"/>
              </a:rPr>
              <a:t>به شیوه ای غلط ابراز شود یعنی سبب واکنش های غضب آلود </a:t>
            </a:r>
            <a:r>
              <a:rPr lang="fa-IR" b="1" dirty="0" smtClean="0">
                <a:cs typeface="2  Mitra_1 (MRT)" pitchFamily="2" charset="-78"/>
              </a:rPr>
              <a:t>و پرخاشگرانه </a:t>
            </a:r>
            <a:r>
              <a:rPr lang="fa-IR" b="1" dirty="0">
                <a:cs typeface="2  Mitra_1 (MRT)" pitchFamily="2" charset="-78"/>
              </a:rPr>
              <a:t>گردد، نه تنها مشکلات حل نشده باقی می ماند بلکه </a:t>
            </a:r>
            <a:r>
              <a:rPr lang="fa-IR" b="1" dirty="0" smtClean="0">
                <a:cs typeface="2  Mitra_1 (MRT)" pitchFamily="2" charset="-78"/>
              </a:rPr>
              <a:t>بیشتر می </a:t>
            </a:r>
            <a:r>
              <a:rPr lang="fa-IR" b="1" dirty="0">
                <a:cs typeface="2  Mitra_1 (MRT)" pitchFamily="2" charset="-78"/>
              </a:rPr>
              <a:t>شود که مهمترین اثر منفی آن اختلال در ارتباط با دیگران است.</a:t>
            </a:r>
            <a:endParaRPr lang="fa-IR" dirty="0">
              <a:cs typeface="2  Mitra_1 (MRT)" pitchFamily="2" charset="-78"/>
            </a:endParaRPr>
          </a:p>
        </p:txBody>
      </p:sp>
    </p:spTree>
    <p:extLst>
      <p:ext uri="{BB962C8B-B14F-4D97-AF65-F5344CB8AC3E}">
        <p14:creationId xmlns:p14="http://schemas.microsoft.com/office/powerpoint/2010/main" val="150326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11218"/>
          </a:xfrm>
        </p:spPr>
        <p:txBody>
          <a:bodyPr>
            <a:normAutofit/>
          </a:bodyPr>
          <a:lstStyle/>
          <a:p>
            <a:r>
              <a:rPr lang="fa-IR" sz="4800" dirty="0" smtClean="0">
                <a:cs typeface="2  Homa" pitchFamily="2" charset="-78"/>
              </a:rPr>
              <a:t>تفاوت خشم و پرخاشگری</a:t>
            </a:r>
            <a:endParaRPr lang="fa-IR" sz="4800" dirty="0">
              <a:cs typeface="2  Homa" pitchFamily="2" charset="-78"/>
            </a:endParaRPr>
          </a:p>
        </p:txBody>
      </p:sp>
      <p:sp>
        <p:nvSpPr>
          <p:cNvPr id="3" name="Content Placeholder 2"/>
          <p:cNvSpPr>
            <a:spLocks noGrp="1"/>
          </p:cNvSpPr>
          <p:nvPr>
            <p:ph idx="1"/>
          </p:nvPr>
        </p:nvSpPr>
        <p:spPr>
          <a:xfrm>
            <a:off x="1295400" y="1981200"/>
            <a:ext cx="6553200" cy="3741869"/>
          </a:xfrm>
        </p:spPr>
        <p:txBody>
          <a:bodyPr>
            <a:normAutofit/>
          </a:bodyPr>
          <a:lstStyle/>
          <a:p>
            <a:pPr algn="just">
              <a:buFont typeface="Wingdings" pitchFamily="2" charset="2"/>
              <a:buChar char="ü"/>
            </a:pPr>
            <a:r>
              <a:rPr lang="fa-IR" b="1" dirty="0">
                <a:cs typeface="2  Mitra_1 (MRT)" pitchFamily="2" charset="-78"/>
              </a:rPr>
              <a:t>پرخاشگری رفتاری است که گاهی بر اثر احساس خشم در افراد </a:t>
            </a:r>
            <a:r>
              <a:rPr lang="fa-IR" b="1" dirty="0" smtClean="0">
                <a:cs typeface="2  Mitra_1 (MRT)" pitchFamily="2" charset="-78"/>
              </a:rPr>
              <a:t>دیده می </a:t>
            </a:r>
            <a:r>
              <a:rPr lang="fa-IR" b="1" dirty="0">
                <a:cs typeface="2  Mitra_1 (MRT)" pitchFamily="2" charset="-78"/>
              </a:rPr>
              <a:t>شود. هدف پرخاشگری صدمه زدن به دیگری است که </a:t>
            </a:r>
            <a:r>
              <a:rPr lang="fa-IR" b="1" dirty="0" smtClean="0">
                <a:cs typeface="2  Mitra_1 (MRT)" pitchFamily="2" charset="-78"/>
              </a:rPr>
              <a:t>ممکن است </a:t>
            </a:r>
            <a:r>
              <a:rPr lang="fa-IR" b="1" dirty="0">
                <a:cs typeface="2  Mitra_1 (MRT)" pitchFamily="2" charset="-78"/>
              </a:rPr>
              <a:t>به صورت </a:t>
            </a:r>
            <a:r>
              <a:rPr lang="fa-IR" b="1" dirty="0" smtClean="0">
                <a:cs typeface="2  Mitra_1 (MRT)" pitchFamily="2" charset="-78"/>
              </a:rPr>
              <a:t>کلامی (توهین</a:t>
            </a:r>
            <a:r>
              <a:rPr lang="fa-IR" b="1" dirty="0">
                <a:cs typeface="2  Mitra_1 (MRT)" pitchFamily="2" charset="-78"/>
              </a:rPr>
              <a:t>، تهدید، طعنه زدن یا مسخره </a:t>
            </a:r>
            <a:r>
              <a:rPr lang="fa-IR" b="1" dirty="0" smtClean="0">
                <a:cs typeface="2  Mitra_1 (MRT)" pitchFamily="2" charset="-78"/>
              </a:rPr>
              <a:t>کردن) یا جسمی (تنبیه </a:t>
            </a:r>
            <a:r>
              <a:rPr lang="fa-IR" b="1" dirty="0">
                <a:cs typeface="2  Mitra_1 (MRT)" pitchFamily="2" charset="-78"/>
              </a:rPr>
              <a:t>کردن و درگیری فیزیکی با </a:t>
            </a:r>
            <a:r>
              <a:rPr lang="fa-IR" b="1" dirty="0" smtClean="0">
                <a:cs typeface="2  Mitra_1 (MRT)" pitchFamily="2" charset="-78"/>
              </a:rPr>
              <a:t>دیگران) </a:t>
            </a:r>
            <a:r>
              <a:rPr lang="fa-IR" b="1" dirty="0">
                <a:cs typeface="2  Mitra_1 (MRT)" pitchFamily="2" charset="-78"/>
              </a:rPr>
              <a:t>باشد</a:t>
            </a:r>
            <a:r>
              <a:rPr lang="fa-IR" b="1" dirty="0" smtClean="0">
                <a:cs typeface="2  Mitra_1 (MRT)" pitchFamily="2" charset="-78"/>
              </a:rPr>
              <a:t>. </a:t>
            </a:r>
            <a:endParaRPr lang="fa-IR" b="1" dirty="0">
              <a:cs typeface="2  Mitra_1 (MRT)" pitchFamily="2" charset="-78"/>
            </a:endParaRPr>
          </a:p>
          <a:p>
            <a:pPr algn="just">
              <a:buFont typeface="Wingdings" pitchFamily="2" charset="2"/>
              <a:buChar char="ü"/>
            </a:pPr>
            <a:r>
              <a:rPr lang="fa-IR" b="1" dirty="0">
                <a:cs typeface="2  Mitra_1 (MRT)" pitchFamily="2" charset="-78"/>
              </a:rPr>
              <a:t>پرخاشگری نوعی واکنش رفتاری است که در افرادِ خشمگینی </a:t>
            </a:r>
            <a:r>
              <a:rPr lang="fa-IR" b="1" dirty="0" smtClean="0">
                <a:cs typeface="2  Mitra_1 (MRT)" pitchFamily="2" charset="-78"/>
              </a:rPr>
              <a:t>که ترسو </a:t>
            </a:r>
            <a:r>
              <a:rPr lang="fa-IR" b="1" dirty="0">
                <a:cs typeface="2  Mitra_1 (MRT)" pitchFamily="2" charset="-78"/>
              </a:rPr>
              <a:t>و ضعیف بوده و احساس </a:t>
            </a:r>
            <a:r>
              <a:rPr lang="fa-IR" b="1" dirty="0" smtClean="0">
                <a:cs typeface="2  Mitra_1 (MRT)" pitchFamily="2" charset="-78"/>
              </a:rPr>
              <a:t>ناامنی </a:t>
            </a:r>
            <a:r>
              <a:rPr lang="fa-IR" b="1" dirty="0">
                <a:cs typeface="2  Mitra_1 (MRT)" pitchFamily="2" charset="-78"/>
              </a:rPr>
              <a:t>می کنند دیده می شود.</a:t>
            </a:r>
            <a:endParaRPr lang="fa-IR" dirty="0">
              <a:cs typeface="2  Mitra_1 (MRT)" pitchFamily="2" charset="-78"/>
            </a:endParaRPr>
          </a:p>
        </p:txBody>
      </p:sp>
    </p:spTree>
    <p:extLst>
      <p:ext uri="{BB962C8B-B14F-4D97-AF65-F5344CB8AC3E}">
        <p14:creationId xmlns:p14="http://schemas.microsoft.com/office/powerpoint/2010/main" val="18553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cs typeface="2  Homa" pitchFamily="2" charset="-78"/>
              </a:rPr>
              <a:t>تکنیک های کنترل هیجان خشم</a:t>
            </a:r>
            <a:endParaRPr lang="fa-IR" sz="4800" dirty="0">
              <a:cs typeface="2  Homa" pitchFamily="2" charset="-78"/>
            </a:endParaRPr>
          </a:p>
        </p:txBody>
      </p:sp>
      <p:pic>
        <p:nvPicPr>
          <p:cNvPr id="3074" name="Picture 2" descr="نتیجه تصویری برای کنترل خش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1971675"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463040" y="1981200"/>
            <a:ext cx="6385560" cy="3741869"/>
          </a:xfrm>
        </p:spPr>
        <p:txBody>
          <a:bodyPr/>
          <a:lstStyle/>
          <a:p>
            <a:pPr marL="0" indent="0">
              <a:buNone/>
            </a:pPr>
            <a:r>
              <a:rPr lang="fa-IR" b="1" dirty="0">
                <a:cs typeface="2  Mitra_1 (MRT)" pitchFamily="2" charset="-78"/>
              </a:rPr>
              <a:t>1 - باور کنید میتوانید خشمتان را کنترل کنید.</a:t>
            </a:r>
          </a:p>
          <a:p>
            <a:pPr marL="0" indent="0">
              <a:buNone/>
            </a:pPr>
            <a:r>
              <a:rPr lang="fa-IR" b="1" dirty="0">
                <a:cs typeface="2  Mitra_1 (MRT)" pitchFamily="2" charset="-78"/>
              </a:rPr>
              <a:t>2 - یک وقفه کوچک ایجاد کنید.</a:t>
            </a:r>
          </a:p>
          <a:p>
            <a:pPr marL="0" indent="0">
              <a:buNone/>
            </a:pPr>
            <a:r>
              <a:rPr lang="fa-IR" b="1" dirty="0">
                <a:cs typeface="2  Mitra_1 (MRT)" pitchFamily="2" charset="-78"/>
              </a:rPr>
              <a:t>3 - از خودگویی های مثبت استفاده کنید.</a:t>
            </a:r>
          </a:p>
          <a:p>
            <a:pPr marL="0" indent="0">
              <a:buNone/>
            </a:pPr>
            <a:r>
              <a:rPr lang="fa-IR" b="1" dirty="0">
                <a:cs typeface="2  Mitra_1 (MRT)" pitchFamily="2" charset="-78"/>
              </a:rPr>
              <a:t>4 - با ورزش انرژ ی خود را تخلیه کنید.</a:t>
            </a:r>
          </a:p>
          <a:p>
            <a:pPr marL="0" indent="0">
              <a:buNone/>
            </a:pPr>
            <a:r>
              <a:rPr lang="fa-IR" b="1" dirty="0">
                <a:cs typeface="2  Mitra_1 (MRT)" pitchFamily="2" charset="-78"/>
              </a:rPr>
              <a:t>5 - قاطعانه اما محترمانه موضع تان را اعلام کنید.</a:t>
            </a:r>
          </a:p>
          <a:p>
            <a:pPr marL="0" indent="0">
              <a:buNone/>
            </a:pPr>
            <a:r>
              <a:rPr lang="fa-IR" b="1" dirty="0">
                <a:cs typeface="2  Mitra_1 (MRT)" pitchFamily="2" charset="-78"/>
              </a:rPr>
              <a:t>6 - به جای دعوا، مذاکره کنید.</a:t>
            </a:r>
          </a:p>
          <a:p>
            <a:pPr marL="0" indent="0">
              <a:buNone/>
            </a:pPr>
            <a:r>
              <a:rPr lang="fa-IR" b="1" dirty="0">
                <a:cs typeface="2  Mitra_1 (MRT)" pitchFamily="2" charset="-78"/>
              </a:rPr>
              <a:t>7 - به دیگران کمک کنید.</a:t>
            </a:r>
          </a:p>
          <a:p>
            <a:pPr marL="0" indent="0">
              <a:buNone/>
            </a:pPr>
            <a:r>
              <a:rPr lang="fa-IR" b="1" dirty="0">
                <a:cs typeface="2  Mitra_1 (MRT)" pitchFamily="2" charset="-78"/>
              </a:rPr>
              <a:t>8 -از زاویه دیگری به ناکامی های خود نگاه کنید.</a:t>
            </a:r>
            <a:endParaRPr lang="fa-IR" dirty="0">
              <a:cs typeface="2  Mitra_1 (MRT)" pitchFamily="2" charset="-78"/>
            </a:endParaRPr>
          </a:p>
        </p:txBody>
      </p:sp>
    </p:spTree>
    <p:extLst>
      <p:ext uri="{BB962C8B-B14F-4D97-AF65-F5344CB8AC3E}">
        <p14:creationId xmlns:p14="http://schemas.microsoft.com/office/powerpoint/2010/main" val="397154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Homa" pitchFamily="2" charset="-78"/>
              </a:rPr>
              <a:t>راهکار امام </a:t>
            </a:r>
            <a:r>
              <a:rPr lang="fa-IR" dirty="0">
                <a:cs typeface="2  Homa" pitchFamily="2" charset="-78"/>
              </a:rPr>
              <a:t>خمینی</a:t>
            </a:r>
            <a:r>
              <a:rPr lang="fa-IR" dirty="0" smtClean="0">
                <a:cs typeface="2  Homa" pitchFamily="2" charset="-78"/>
              </a:rPr>
              <a:t> (ره) در مورد خشم</a:t>
            </a:r>
            <a:endParaRPr lang="fa-IR" dirty="0">
              <a:cs typeface="2  Homa" pitchFamily="2" charset="-78"/>
            </a:endParaRPr>
          </a:p>
        </p:txBody>
      </p:sp>
      <p:sp>
        <p:nvSpPr>
          <p:cNvPr id="3" name="Content Placeholder 2"/>
          <p:cNvSpPr>
            <a:spLocks noGrp="1"/>
          </p:cNvSpPr>
          <p:nvPr>
            <p:ph idx="1"/>
          </p:nvPr>
        </p:nvSpPr>
        <p:spPr>
          <a:xfrm>
            <a:off x="4191000" y="1981201"/>
            <a:ext cx="3468445" cy="3810000"/>
          </a:xfrm>
        </p:spPr>
        <p:txBody>
          <a:bodyPr>
            <a:normAutofit/>
          </a:bodyPr>
          <a:lstStyle/>
          <a:p>
            <a:pPr marL="0" indent="0" algn="just">
              <a:buNone/>
            </a:pPr>
            <a:r>
              <a:rPr lang="fa-IR" b="1" dirty="0">
                <a:cs typeface="2  Mitra_1 (MRT)" pitchFamily="2" charset="-78"/>
              </a:rPr>
              <a:t>هنگامی که در حال عصبانی شدن هستید، خود را مشغول کاری </a:t>
            </a:r>
            <a:r>
              <a:rPr lang="fa-IR" b="1" dirty="0" smtClean="0">
                <a:cs typeface="2  Mitra_1 (MRT)" pitchFamily="2" charset="-78"/>
              </a:rPr>
              <a:t>کنید که </a:t>
            </a:r>
            <a:r>
              <a:rPr lang="fa-IR" b="1" dirty="0">
                <a:cs typeface="2  Mitra_1 (MRT)" pitchFamily="2" charset="-78"/>
              </a:rPr>
              <a:t>برایتان جالب است. برای مثال، به یکی از دوستان زنگ بزنید </a:t>
            </a:r>
            <a:r>
              <a:rPr lang="fa-IR" b="1" dirty="0" smtClean="0">
                <a:cs typeface="2  Mitra_1 (MRT)" pitchFamily="2" charset="-78"/>
              </a:rPr>
              <a:t>تا به </a:t>
            </a:r>
            <a:r>
              <a:rPr lang="fa-IR" b="1" dirty="0">
                <a:cs typeface="2  Mitra_1 (MRT)" pitchFamily="2" charset="-78"/>
              </a:rPr>
              <a:t>این وسیله موضوعی که شما را به خشم آورده است </a:t>
            </a:r>
            <a:r>
              <a:rPr lang="fa-IR" b="1" dirty="0" smtClean="0">
                <a:cs typeface="2  Mitra_1 (MRT)" pitchFamily="2" charset="-78"/>
              </a:rPr>
              <a:t>فراموش کنید</a:t>
            </a:r>
            <a:r>
              <a:rPr lang="fa-IR" b="1" dirty="0">
                <a:cs typeface="2  Mitra_1 (MRT)" pitchFamily="2" charset="-78"/>
              </a:rPr>
              <a:t>. </a:t>
            </a:r>
            <a:endParaRPr lang="fa-IR" b="1" dirty="0" smtClean="0">
              <a:cs typeface="2  Mitra_1 (MRT)" pitchFamily="2" charset="-78"/>
            </a:endParaRPr>
          </a:p>
          <a:p>
            <a:pPr marL="0" indent="0" algn="just">
              <a:buNone/>
            </a:pPr>
            <a:r>
              <a:rPr lang="fa-IR" b="1" dirty="0" smtClean="0">
                <a:cs typeface="2  Mitra_1 (MRT)" pitchFamily="2" charset="-78"/>
              </a:rPr>
              <a:t>راهکار </a:t>
            </a:r>
            <a:r>
              <a:rPr lang="fa-IR" b="1" dirty="0">
                <a:cs typeface="2  Mitra_1 (MRT)" pitchFamily="2" charset="-78"/>
              </a:rPr>
              <a:t>امام </a:t>
            </a:r>
            <a:r>
              <a:rPr lang="fa-IR" b="1" dirty="0" smtClean="0">
                <a:cs typeface="2  Mitra_1 (MRT)" pitchFamily="2" charset="-78"/>
              </a:rPr>
              <a:t>خمینی(ره) در </a:t>
            </a:r>
            <a:r>
              <a:rPr lang="fa-IR" b="1" dirty="0">
                <a:cs typeface="2  Mitra_1 (MRT)" pitchFamily="2" charset="-78"/>
              </a:rPr>
              <a:t>این باره جالب است.</a:t>
            </a:r>
            <a:endParaRPr lang="fa-IR" dirty="0">
              <a:cs typeface="2  Mitra_1 (MRT)" pitchFamily="2" charset="-78"/>
            </a:endParaRPr>
          </a:p>
        </p:txBody>
      </p:sp>
      <p:pic>
        <p:nvPicPr>
          <p:cNvPr id="2050" name="Picture 2" descr="تصویر مرتبط"/>
          <p:cNvPicPr>
            <a:picLocks noChangeAspect="1" noChangeArrowheads="1"/>
          </p:cNvPicPr>
          <p:nvPr/>
        </p:nvPicPr>
        <p:blipFill rotWithShape="1">
          <a:blip r:embed="rId2">
            <a:extLst>
              <a:ext uri="{28A0092B-C50C-407E-A947-70E740481C1C}">
                <a14:useLocalDpi xmlns:a14="http://schemas.microsoft.com/office/drawing/2010/main" val="0"/>
              </a:ext>
            </a:extLst>
          </a:blip>
          <a:srcRect b="9714"/>
          <a:stretch/>
        </p:blipFill>
        <p:spPr bwMode="auto">
          <a:xfrm>
            <a:off x="914400" y="1771883"/>
            <a:ext cx="3276600" cy="4226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7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12935521"/>
              </p:ext>
            </p:extLst>
          </p:nvPr>
        </p:nvGraphicFramePr>
        <p:xfrm>
          <a:off x="762000" y="685800"/>
          <a:ext cx="7467600"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93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905000"/>
            <a:ext cx="6400799" cy="1828799"/>
          </a:xfrm>
        </p:spPr>
        <p:txBody>
          <a:bodyPr>
            <a:noAutofit/>
          </a:bodyPr>
          <a:lstStyle/>
          <a:p>
            <a:pPr>
              <a:lnSpc>
                <a:spcPct val="150000"/>
              </a:lnSpc>
            </a:pPr>
            <a:r>
              <a:rPr lang="fa-IR" sz="5000" b="1" dirty="0" smtClean="0">
                <a:cs typeface="2  Traffic" pitchFamily="2" charset="-78"/>
              </a:rPr>
              <a:t>مدیریت عواطف و </a:t>
            </a:r>
            <a:r>
              <a:rPr lang="fa-IR" sz="5000" b="1" dirty="0" smtClean="0">
                <a:cs typeface="2  Traffic" pitchFamily="2" charset="-78"/>
              </a:rPr>
              <a:t/>
            </a:r>
            <a:br>
              <a:rPr lang="fa-IR" sz="5000" b="1" dirty="0" smtClean="0">
                <a:cs typeface="2  Traffic" pitchFamily="2" charset="-78"/>
              </a:rPr>
            </a:br>
            <a:r>
              <a:rPr lang="fa-IR" sz="5000" b="1" dirty="0" smtClean="0">
                <a:cs typeface="2  Traffic" pitchFamily="2" charset="-78"/>
              </a:rPr>
              <a:t>هیجانات </a:t>
            </a:r>
            <a:r>
              <a:rPr lang="fa-IR" sz="5000" b="1" dirty="0" smtClean="0">
                <a:cs typeface="2  Traffic" pitchFamily="2" charset="-78"/>
              </a:rPr>
              <a:t>در دوره ی بلوغ</a:t>
            </a:r>
            <a:endParaRPr lang="fa-IR" sz="5000" b="1" dirty="0">
              <a:cs typeface="2  Traffic" pitchFamily="2" charset="-78"/>
            </a:endParaRPr>
          </a:p>
        </p:txBody>
      </p:sp>
      <p:sp>
        <p:nvSpPr>
          <p:cNvPr id="3" name="Subtitle 2"/>
          <p:cNvSpPr>
            <a:spLocks noGrp="1"/>
          </p:cNvSpPr>
          <p:nvPr>
            <p:ph type="subTitle" idx="1"/>
          </p:nvPr>
        </p:nvSpPr>
        <p:spPr>
          <a:xfrm>
            <a:off x="1727200" y="4191000"/>
            <a:ext cx="5712179" cy="1447800"/>
          </a:xfrm>
        </p:spPr>
        <p:txBody>
          <a:bodyPr>
            <a:normAutofit fontScale="92500" lnSpcReduction="10000"/>
          </a:bodyPr>
          <a:lstStyle/>
          <a:p>
            <a:r>
              <a:rPr lang="fa-IR" dirty="0" smtClean="0">
                <a:cs typeface="2  Titr" pitchFamily="2" charset="-78"/>
              </a:rPr>
              <a:t>ویژه ی دختران پایه ی </a:t>
            </a:r>
            <a:r>
              <a:rPr lang="fa-IR" dirty="0" smtClean="0">
                <a:cs typeface="2  Titr" pitchFamily="2" charset="-78"/>
              </a:rPr>
              <a:t>هفتم</a:t>
            </a:r>
          </a:p>
          <a:p>
            <a:endParaRPr lang="fa-IR" dirty="0" smtClean="0">
              <a:cs typeface="2  Titr" pitchFamily="2" charset="-78"/>
            </a:endParaRPr>
          </a:p>
          <a:p>
            <a:r>
              <a:rPr lang="fa-IR" sz="1800" dirty="0" smtClean="0">
                <a:cs typeface="2  Titr" pitchFamily="2" charset="-78"/>
              </a:rPr>
              <a:t>گردآوری: </a:t>
            </a:r>
            <a:r>
              <a:rPr lang="fa-IR" dirty="0" smtClean="0">
                <a:cs typeface="2  Titr" pitchFamily="2" charset="-78"/>
              </a:rPr>
              <a:t>منیر میرزائی یزدی</a:t>
            </a:r>
          </a:p>
          <a:p>
            <a:r>
              <a:rPr lang="fa-IR" sz="1600" dirty="0" smtClean="0">
                <a:cs typeface="2  Titr" pitchFamily="2" charset="-78"/>
              </a:rPr>
              <a:t>آموزش و پرورش شهرستان نیشابور</a:t>
            </a:r>
            <a:endParaRPr lang="fa-IR" sz="1600" dirty="0">
              <a:cs typeface="2  Titr" pitchFamily="2" charset="-78"/>
            </a:endParaRPr>
          </a:p>
        </p:txBody>
      </p:sp>
    </p:spTree>
    <p:extLst>
      <p:ext uri="{BB962C8B-B14F-4D97-AF65-F5344CB8AC3E}">
        <p14:creationId xmlns:p14="http://schemas.microsoft.com/office/powerpoint/2010/main" val="1723012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19200"/>
            <a:ext cx="6858000" cy="4503869"/>
          </a:xfrm>
        </p:spPr>
        <p:txBody>
          <a:bodyPr>
            <a:normAutofit/>
          </a:bodyPr>
          <a:lstStyle/>
          <a:p>
            <a:pPr marL="0" indent="0" algn="just">
              <a:buNone/>
            </a:pPr>
            <a:r>
              <a:rPr lang="fa-IR" sz="3000" dirty="0" smtClean="0">
                <a:cs typeface="2  Mitra_1 (MRT)" pitchFamily="2" charset="-78"/>
              </a:rPr>
              <a:t>هنگامی که دری از خوشبختی به روی ما بسته می شود، دری دیگر باز می شود ولی ما اغلب چنان به در بسته چشم می دوزیم که درهای باز را نمی بینیم. </a:t>
            </a:r>
            <a:endParaRPr lang="fa-IR" sz="3000" dirty="0">
              <a:cs typeface="2  Mitra_1 (MRT)" pitchFamily="2" charset="-78"/>
            </a:endParaRPr>
          </a:p>
        </p:txBody>
      </p:sp>
      <p:pic>
        <p:nvPicPr>
          <p:cNvPr id="1026" name="Picture 2" descr="نتیجه تصویری برای درهای خوشبختی"/>
          <p:cNvPicPr>
            <a:picLocks noChangeAspect="1" noChangeArrowheads="1"/>
          </p:cNvPicPr>
          <p:nvPr/>
        </p:nvPicPr>
        <p:blipFill rotWithShape="1">
          <a:blip r:embed="rId2">
            <a:extLst>
              <a:ext uri="{28A0092B-C50C-407E-A947-70E740481C1C}">
                <a14:useLocalDpi xmlns:a14="http://schemas.microsoft.com/office/drawing/2010/main" val="0"/>
              </a:ext>
            </a:extLst>
          </a:blip>
          <a:srcRect t="25397"/>
          <a:stretch/>
        </p:blipFill>
        <p:spPr bwMode="auto">
          <a:xfrm>
            <a:off x="1771650" y="2743200"/>
            <a:ext cx="5619750" cy="33895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16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smtClean="0"/>
              <a:t>با تشکر از حسن توجه شما</a:t>
            </a:r>
            <a:endParaRPr lang="fa-IR" dirty="0"/>
          </a:p>
        </p:txBody>
      </p:sp>
      <p:pic>
        <p:nvPicPr>
          <p:cNvPr id="5124" name="Picture 4"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1"/>
            <a:ext cx="7467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286000" y="2133600"/>
            <a:ext cx="4343400" cy="2743200"/>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fa-IR" sz="6000" b="1" dirty="0" smtClean="0">
                <a:cs typeface="2  Tabassom" pitchFamily="2" charset="-78"/>
              </a:rPr>
              <a:t>با تشکر از توجه شما عزیزان </a:t>
            </a:r>
            <a:endParaRPr lang="fa-IR" sz="6000" b="1" dirty="0">
              <a:cs typeface="2  Tabassom" pitchFamily="2" charset="-78"/>
            </a:endParaRPr>
          </a:p>
        </p:txBody>
      </p:sp>
    </p:spTree>
    <p:extLst>
      <p:ext uri="{BB962C8B-B14F-4D97-AF65-F5344CB8AC3E}">
        <p14:creationId xmlns:p14="http://schemas.microsoft.com/office/powerpoint/2010/main" val="55285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066800"/>
            <a:ext cx="6196405" cy="4656269"/>
          </a:xfrm>
        </p:spPr>
        <p:txBody>
          <a:bodyPr>
            <a:normAutofit/>
          </a:bodyPr>
          <a:lstStyle/>
          <a:p>
            <a:pPr marL="0" indent="0" algn="ctr">
              <a:lnSpc>
                <a:spcPct val="120000"/>
              </a:lnSpc>
              <a:buNone/>
            </a:pPr>
            <a:r>
              <a:rPr lang="fa-IR" sz="4400" dirty="0" smtClean="0">
                <a:cs typeface="2  Titr" pitchFamily="2" charset="-78"/>
              </a:rPr>
              <a:t>مدیریت احساسات یعنی توانایی درک ، پذیرش، ابزار درست و کنترل احساس هایمان</a:t>
            </a:r>
            <a:endParaRPr lang="fa-IR" sz="4400" dirty="0">
              <a:cs typeface="2  Titr" pitchFamily="2" charset="-78"/>
            </a:endParaRPr>
          </a:p>
        </p:txBody>
      </p:sp>
      <p:pic>
        <p:nvPicPr>
          <p:cNvPr id="5122" name="Picture 2" descr="نتیجه تصویری برای احساس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685674"/>
            <a:ext cx="4733925" cy="24915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8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17582"/>
            <a:ext cx="7145868" cy="1202485"/>
          </a:xfrm>
        </p:spPr>
        <p:txBody>
          <a:bodyPr>
            <a:noAutofit/>
          </a:bodyPr>
          <a:lstStyle/>
          <a:p>
            <a:r>
              <a:rPr lang="fa-IR" dirty="0" smtClean="0">
                <a:cs typeface="2  Homa" pitchFamily="2" charset="-78"/>
              </a:rPr>
              <a:t>تعریف: هیجان، عواطف و احساسات</a:t>
            </a:r>
            <a:endParaRPr lang="fa-IR" dirty="0">
              <a:cs typeface="2  Homa" pitchFamily="2" charset="-78"/>
            </a:endParaRPr>
          </a:p>
        </p:txBody>
      </p:sp>
      <p:pic>
        <p:nvPicPr>
          <p:cNvPr id="6146" name="Picture 2" descr="نتیجه تصویری برای احساس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57" y="4343400"/>
            <a:ext cx="3040743" cy="18954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lgn="just">
              <a:buNone/>
            </a:pPr>
            <a:r>
              <a:rPr lang="fa-IR" dirty="0" smtClean="0">
                <a:cs typeface="2  Mitra_1 (MRT)" pitchFamily="2" charset="-78"/>
              </a:rPr>
              <a:t>هیجانات و احساسات تجاربی درونی هستند که در مقابل رخدادهای بیرونی در خود حس می کنیم، مثل احساسات خشم، غم، شادی، نگرانی، ترس و غیره</a:t>
            </a:r>
          </a:p>
          <a:p>
            <a:pPr marL="0" indent="0" algn="just">
              <a:buNone/>
            </a:pPr>
            <a:r>
              <a:rPr lang="fa-IR" dirty="0" smtClean="0">
                <a:cs typeface="2  Mitra_1 (MRT)" pitchFamily="2" charset="-78"/>
              </a:rPr>
              <a:t>برای هر انسانی در طول زندگی روزمره اتفاقاتی رخ می دهد، اخباری را می شنود، افکاری را از سر می گذراند و اعمالی انجام می دهد که همگی می توانند در او احساسات یا هیجاناتی را به وجود بیاورند. </a:t>
            </a:r>
            <a:endParaRPr lang="fa-IR" dirty="0">
              <a:cs typeface="2  Mitra_1 (MRT)" pitchFamily="2" charset="-78"/>
            </a:endParaRPr>
          </a:p>
        </p:txBody>
      </p:sp>
    </p:spTree>
    <p:extLst>
      <p:ext uri="{BB962C8B-B14F-4D97-AF65-F5344CB8AC3E}">
        <p14:creationId xmlns:p14="http://schemas.microsoft.com/office/powerpoint/2010/main" val="332993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dirty="0" smtClean="0">
                <a:cs typeface="2  Homa" pitchFamily="2" charset="-78"/>
              </a:rPr>
              <a:t>مهارت مدیریت هیجانات به چه معناست؟</a:t>
            </a:r>
            <a:endParaRPr lang="fa-IR" dirty="0">
              <a:cs typeface="2  Homa"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dirty="0" smtClean="0">
                <a:cs typeface="2  Mitra_1 (MRT)" pitchFamily="2" charset="-78"/>
              </a:rPr>
              <a:t>مهارت مدیریت هیجانات، فرد را قادر می سازد تا هیجان ها را در خود و دیگران تشخیص داده ، نحوه ی تاثیر آن ها را بر رفتار بداند و بتواند واکنش مناسبی به هیجان های مختلف نشان دهد. </a:t>
            </a:r>
          </a:p>
          <a:p>
            <a:pPr marL="0" indent="0" algn="just">
              <a:buNone/>
            </a:pPr>
            <a:r>
              <a:rPr lang="fa-IR" dirty="0" smtClean="0">
                <a:cs typeface="2  Mitra_1 (MRT)" pitchFamily="2" charset="-78"/>
              </a:rPr>
              <a:t>مثلا: وقتی فکر می کنم سلام نکردن یکی از دوستانم به معنی توهین و گستاخی به من است، احتمالا هیجان خشم را تجربه خواهم کرد، در صورتی که اگر فکر کنم رفتار سلام نکردن او نشانه ی این است که احتمالا او امروز مشکلی دارد و حالش خوب نیست، امکان دارد دیگر خشمگین نشوم و هیجان بهتری را تجربه کنم. </a:t>
            </a:r>
            <a:endParaRPr lang="fa-IR" dirty="0">
              <a:cs typeface="2  Mitra_1 (MRT)" pitchFamily="2" charset="-78"/>
            </a:endParaRPr>
          </a:p>
        </p:txBody>
      </p:sp>
    </p:spTree>
    <p:extLst>
      <p:ext uri="{BB962C8B-B14F-4D97-AF65-F5344CB8AC3E}">
        <p14:creationId xmlns:p14="http://schemas.microsoft.com/office/powerpoint/2010/main" val="414825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17582"/>
            <a:ext cx="7145868" cy="1202485"/>
          </a:xfrm>
        </p:spPr>
        <p:txBody>
          <a:bodyPr>
            <a:noAutofit/>
          </a:bodyPr>
          <a:lstStyle/>
          <a:p>
            <a:r>
              <a:rPr lang="fa-IR" dirty="0" smtClean="0">
                <a:cs typeface="2  Homa" pitchFamily="2" charset="-78"/>
              </a:rPr>
              <a:t>اهمیت مدیریت هیجانی در چیست؟ </a:t>
            </a:r>
            <a:endParaRPr lang="fa-IR" dirty="0">
              <a:cs typeface="2  Homa" pitchFamily="2" charset="-78"/>
            </a:endParaRPr>
          </a:p>
        </p:txBody>
      </p:sp>
      <p:sp>
        <p:nvSpPr>
          <p:cNvPr id="3" name="Content Placeholder 2"/>
          <p:cNvSpPr>
            <a:spLocks noGrp="1"/>
          </p:cNvSpPr>
          <p:nvPr>
            <p:ph idx="1"/>
          </p:nvPr>
        </p:nvSpPr>
        <p:spPr>
          <a:xfrm>
            <a:off x="1463040" y="1981200"/>
            <a:ext cx="6196405" cy="3741869"/>
          </a:xfrm>
        </p:spPr>
        <p:txBody>
          <a:bodyPr>
            <a:normAutofit fontScale="92500"/>
          </a:bodyPr>
          <a:lstStyle/>
          <a:p>
            <a:pPr marL="0" indent="0" algn="just">
              <a:buNone/>
            </a:pPr>
            <a:r>
              <a:rPr lang="fa-IR" dirty="0" smtClean="0">
                <a:cs typeface="2  Mitra_1 (MRT)" pitchFamily="2" charset="-78"/>
              </a:rPr>
              <a:t>1- </a:t>
            </a:r>
            <a:r>
              <a:rPr lang="fa-IR" u="sng" dirty="0" smtClean="0">
                <a:cs typeface="2  Homa" pitchFamily="2" charset="-78"/>
              </a:rPr>
              <a:t>برخورد صحیح با موقعیت های تهدید کننده و خطرناک</a:t>
            </a:r>
            <a:r>
              <a:rPr lang="fa-IR" dirty="0" smtClean="0">
                <a:cs typeface="2  Mitra_1 (MRT)" pitchFamily="2" charset="-78"/>
              </a:rPr>
              <a:t>: مثلا در مواجهه با یک جانور درنده، هیجان ترس باعث می شود با قدرت بیشتری پا به فرار گذاشته و جان خود را نجات دهیم. </a:t>
            </a:r>
          </a:p>
          <a:p>
            <a:pPr marL="0" indent="0" algn="just">
              <a:buNone/>
            </a:pPr>
            <a:r>
              <a:rPr lang="fa-IR" dirty="0" smtClean="0">
                <a:cs typeface="2  Mitra_1 (MRT)" pitchFamily="2" charset="-78"/>
              </a:rPr>
              <a:t>2- </a:t>
            </a:r>
            <a:r>
              <a:rPr lang="fa-IR" u="sng" dirty="0" smtClean="0">
                <a:cs typeface="2  Homa" pitchFamily="2" charset="-78"/>
              </a:rPr>
              <a:t>برای خشنودی و شادی بیشتر، هرچه مدیریت هیجانی بالاتر باشد</a:t>
            </a:r>
            <a:r>
              <a:rPr lang="fa-IR" dirty="0" smtClean="0">
                <a:cs typeface="2  Mitra_1 (MRT)" pitchFamily="2" charset="-78"/>
              </a:rPr>
              <a:t>: هیجانات و احساسات به ما کمک می کند تا اطلاعات مربوط به پایه و اساس سلامتی، یعنی شادی را جمع آوری کرده، اولویت بندی و پردازش کنیم تا به نحو احسن از آن استفاده کنیم. </a:t>
            </a:r>
          </a:p>
          <a:p>
            <a:pPr marL="0" indent="0" algn="just">
              <a:buNone/>
            </a:pPr>
            <a:r>
              <a:rPr lang="fa-IR" dirty="0" smtClean="0">
                <a:cs typeface="2  Mitra_1 (MRT)" pitchFamily="2" charset="-78"/>
              </a:rPr>
              <a:t>3- </a:t>
            </a:r>
            <a:r>
              <a:rPr lang="fa-IR" u="sng" dirty="0" smtClean="0">
                <a:cs typeface="2  Homa" pitchFamily="2" charset="-78"/>
              </a:rPr>
              <a:t>برای کمک به دیگران</a:t>
            </a:r>
            <a:r>
              <a:rPr lang="fa-IR" dirty="0" smtClean="0">
                <a:cs typeface="2  Mitra_1 (MRT)" pitchFamily="2" charset="-78"/>
              </a:rPr>
              <a:t>: مدیریت هیجانی می تواند به ما کمک کند تا با شناخت هیجانات خود و دیگران نیازهای آنان را درک کرده و حداقل با همدلی به آنان یاری برسانیم. </a:t>
            </a:r>
            <a:endParaRPr lang="fa-IR" dirty="0">
              <a:cs typeface="2  Mitra_1 (MRT)" pitchFamily="2" charset="-78"/>
            </a:endParaRPr>
          </a:p>
        </p:txBody>
      </p:sp>
    </p:spTree>
    <p:extLst>
      <p:ext uri="{BB962C8B-B14F-4D97-AF65-F5344CB8AC3E}">
        <p14:creationId xmlns:p14="http://schemas.microsoft.com/office/powerpoint/2010/main" val="311209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cs typeface="2  Homa" pitchFamily="2" charset="-78"/>
              </a:rPr>
              <a:t>معیار راهنمای احساسات </a:t>
            </a:r>
            <a:endParaRPr lang="fa-IR" sz="5400" dirty="0">
              <a:cs typeface="2  Homa" pitchFamily="2" charset="-78"/>
            </a:endParaRPr>
          </a:p>
        </p:txBody>
      </p:sp>
      <p:pic>
        <p:nvPicPr>
          <p:cNvPr id="7170" name="Picture 2" descr="تصویر مرتبط"/>
          <p:cNvPicPr>
            <a:picLocks noChangeAspect="1" noChangeArrowheads="1"/>
          </p:cNvPicPr>
          <p:nvPr/>
        </p:nvPicPr>
        <p:blipFill rotWithShape="1">
          <a:blip r:embed="rId2">
            <a:extLst>
              <a:ext uri="{28A0092B-C50C-407E-A947-70E740481C1C}">
                <a14:useLocalDpi xmlns:a14="http://schemas.microsoft.com/office/drawing/2010/main" val="0"/>
              </a:ext>
            </a:extLst>
          </a:blip>
          <a:srcRect l="10090" t="17043" r="6512" b="17995"/>
          <a:stretch/>
        </p:blipFill>
        <p:spPr bwMode="auto">
          <a:xfrm>
            <a:off x="990600" y="1981200"/>
            <a:ext cx="7021286" cy="396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296377" cy="1202485"/>
          </a:xfrm>
        </p:spPr>
        <p:txBody>
          <a:bodyPr/>
          <a:lstStyle/>
          <a:p>
            <a:pPr algn="r"/>
            <a:r>
              <a:rPr lang="fa-IR" sz="6000" dirty="0" smtClean="0">
                <a:cs typeface="2  Homa" pitchFamily="2" charset="-78"/>
              </a:rPr>
              <a:t>نکته</a:t>
            </a:r>
            <a:r>
              <a:rPr lang="fa-IR" dirty="0" smtClean="0">
                <a:cs typeface="2  Homa" pitchFamily="2" charset="-78"/>
              </a:rPr>
              <a:t>: </a:t>
            </a:r>
            <a:endParaRPr lang="fa-IR" dirty="0">
              <a:cs typeface="2  Homa" pitchFamily="2" charset="-78"/>
            </a:endParaRPr>
          </a:p>
        </p:txBody>
      </p:sp>
      <p:sp>
        <p:nvSpPr>
          <p:cNvPr id="3" name="Content Placeholder 2"/>
          <p:cNvSpPr>
            <a:spLocks noGrp="1"/>
          </p:cNvSpPr>
          <p:nvPr>
            <p:ph idx="1"/>
          </p:nvPr>
        </p:nvSpPr>
        <p:spPr>
          <a:xfrm>
            <a:off x="1447800" y="2819400"/>
            <a:ext cx="6196405" cy="2909943"/>
          </a:xfrm>
        </p:spPr>
        <p:txBody>
          <a:bodyPr/>
          <a:lstStyle/>
          <a:p>
            <a:pPr marL="0" indent="0" algn="just">
              <a:buNone/>
            </a:pPr>
            <a:r>
              <a:rPr lang="fa-IR" dirty="0" smtClean="0">
                <a:cs typeface="2  Mitra_1 (MRT)" pitchFamily="2" charset="-78"/>
              </a:rPr>
              <a:t>ساده ترین راه برای بروز هیجانی مانند خوشحالی، خندیدن است. حتی اگر تنها هستید گاهی می توانید مطلب خنده داری بخوانید و بلند بخندید. اگر غمگینید، سعی کنید درباره ی موضوعی که باعث ناراحتی تان شده است با والدین خود، مشاور، معلم یا مربی صحبت کنید و حتی در حضور او گریه کنید و گاهی می توان احساساتی مانند خشم را در یک فعالیت مانند کار یا ورزش تخلیه کرد. </a:t>
            </a:r>
            <a:endParaRPr lang="fa-IR" dirty="0">
              <a:cs typeface="2  Mitra_1 (MRT)" pitchFamily="2" charset="-78"/>
            </a:endParaRPr>
          </a:p>
        </p:txBody>
      </p:sp>
      <p:pic>
        <p:nvPicPr>
          <p:cNvPr id="8194" name="Picture 2"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715" y="990600"/>
            <a:ext cx="3216380" cy="18097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88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17582"/>
            <a:ext cx="7315200" cy="1202485"/>
          </a:xfrm>
        </p:spPr>
        <p:txBody>
          <a:bodyPr>
            <a:normAutofit fontScale="90000"/>
          </a:bodyPr>
          <a:lstStyle/>
          <a:p>
            <a:r>
              <a:rPr lang="fa-IR" dirty="0" smtClean="0">
                <a:cs typeface="2  Homa" pitchFamily="2" charset="-78"/>
              </a:rPr>
              <a:t>برخی از راهکارهای کنترل هیجان و عواطف</a:t>
            </a:r>
            <a:endParaRPr lang="fa-IR" dirty="0">
              <a:cs typeface="2  Homa" pitchFamily="2" charset="-78"/>
            </a:endParaRPr>
          </a:p>
        </p:txBody>
      </p:sp>
      <p:sp>
        <p:nvSpPr>
          <p:cNvPr id="3" name="Content Placeholder 2"/>
          <p:cNvSpPr>
            <a:spLocks noGrp="1"/>
          </p:cNvSpPr>
          <p:nvPr>
            <p:ph idx="1"/>
          </p:nvPr>
        </p:nvSpPr>
        <p:spPr>
          <a:xfrm>
            <a:off x="1143000" y="1828800"/>
            <a:ext cx="6705600" cy="3962400"/>
          </a:xfrm>
        </p:spPr>
        <p:txBody>
          <a:bodyPr>
            <a:normAutofit fontScale="85000" lnSpcReduction="10000"/>
          </a:bodyPr>
          <a:lstStyle/>
          <a:p>
            <a:pPr marL="0" indent="0" algn="just">
              <a:lnSpc>
                <a:spcPct val="120000"/>
              </a:lnSpc>
              <a:buNone/>
            </a:pPr>
            <a:r>
              <a:rPr lang="fa-IR" b="1" dirty="0" smtClean="0">
                <a:cs typeface="2  Mitra_1 (MRT)" pitchFamily="2" charset="-78"/>
              </a:rPr>
              <a:t>1- </a:t>
            </a:r>
            <a:r>
              <a:rPr lang="fa-IR" b="1" dirty="0" smtClean="0">
                <a:cs typeface="2  Mitra_1 (MRT)" pitchFamily="2" charset="-78"/>
              </a:rPr>
              <a:t>قبل </a:t>
            </a:r>
            <a:r>
              <a:rPr lang="fa-IR" b="1" dirty="0">
                <a:cs typeface="2  Mitra_1 (MRT)" pitchFamily="2" charset="-78"/>
              </a:rPr>
              <a:t>از هر چیز باید در باره ي هیجانات خود اطلاعات عیني تري بدست آوریم . توصیه مي شود </a:t>
            </a:r>
            <a:r>
              <a:rPr lang="fa-IR" b="1" dirty="0" smtClean="0">
                <a:cs typeface="2  Mitra_1 (MRT)" pitchFamily="2" charset="-78"/>
              </a:rPr>
              <a:t>در </a:t>
            </a:r>
            <a:r>
              <a:rPr lang="fa-IR" b="1" dirty="0">
                <a:cs typeface="2  Mitra_1 (MRT)" pitchFamily="2" charset="-78"/>
              </a:rPr>
              <a:t>جلسات گروهي درباره انواع هیجانها ، مثل: شادي و غم، عشق و تنفر، ترس و شجاعت و </a:t>
            </a:r>
            <a:r>
              <a:rPr lang="fa-IR" b="1" dirty="0" smtClean="0">
                <a:cs typeface="2  Mitra_1 (MRT)" pitchFamily="2" charset="-78"/>
              </a:rPr>
              <a:t>... صحبتهاي </a:t>
            </a:r>
            <a:r>
              <a:rPr lang="fa-IR" b="1" dirty="0">
                <a:cs typeface="2  Mitra_1 (MRT)" pitchFamily="2" charset="-78"/>
              </a:rPr>
              <a:t>سازنده واكتشافي داشته باشیم .</a:t>
            </a:r>
          </a:p>
          <a:p>
            <a:pPr marL="0" indent="0" algn="just">
              <a:lnSpc>
                <a:spcPct val="120000"/>
              </a:lnSpc>
              <a:buNone/>
            </a:pPr>
            <a:r>
              <a:rPr lang="fa-IR" b="1" dirty="0">
                <a:cs typeface="2  Mitra_1 (MRT)" pitchFamily="2" charset="-78"/>
              </a:rPr>
              <a:t>2 -هیجانات خود را بپذیریم وآنها را همانند مهمان خود بدانیم ، ولي به آنها گوشزد كنیم كه </a:t>
            </a:r>
            <a:r>
              <a:rPr lang="fa-IR" b="1" dirty="0" smtClean="0">
                <a:cs typeface="2  Mitra_1 (MRT)" pitchFamily="2" charset="-78"/>
              </a:rPr>
              <a:t>ما میزبان </a:t>
            </a:r>
            <a:r>
              <a:rPr lang="fa-IR" b="1" dirty="0">
                <a:cs typeface="2  Mitra_1 (MRT)" pitchFamily="2" charset="-78"/>
              </a:rPr>
              <a:t>آنها هستیم و اجازه ندارندهر كاري دوست دارند انجام دهند.</a:t>
            </a:r>
          </a:p>
          <a:p>
            <a:pPr marL="0" indent="0" algn="just">
              <a:lnSpc>
                <a:spcPct val="120000"/>
              </a:lnSpc>
              <a:buNone/>
            </a:pPr>
            <a:r>
              <a:rPr lang="fa-IR" b="1" dirty="0">
                <a:cs typeface="2  Mitra_1 (MRT)" pitchFamily="2" charset="-78"/>
              </a:rPr>
              <a:t>3 -رفتارهاي هیجاني مطلوب را در خود تقویت كنیم، مثل همدلي ، مثبت نگري وكنترل تنش .</a:t>
            </a:r>
          </a:p>
          <a:p>
            <a:pPr marL="0" indent="0" algn="just">
              <a:lnSpc>
                <a:spcPct val="120000"/>
              </a:lnSpc>
              <a:buNone/>
            </a:pPr>
            <a:r>
              <a:rPr lang="fa-IR" b="1" dirty="0">
                <a:cs typeface="2  Mitra_1 (MRT)" pitchFamily="2" charset="-78"/>
              </a:rPr>
              <a:t>4 -آموزش روشهاي آرمیدگي و یا روش تمركز برتنفس ، در مدیریت هیجانات پر انرژي مثل خشم </a:t>
            </a:r>
            <a:r>
              <a:rPr lang="fa-IR" b="1" dirty="0" smtClean="0">
                <a:cs typeface="2  Mitra_1 (MRT)" pitchFamily="2" charset="-78"/>
              </a:rPr>
              <a:t>و تنفر </a:t>
            </a:r>
            <a:r>
              <a:rPr lang="fa-IR" b="1" dirty="0">
                <a:cs typeface="2  Mitra_1 (MRT)" pitchFamily="2" charset="-78"/>
              </a:rPr>
              <a:t>اثر بخش مي باشد .</a:t>
            </a:r>
            <a:endParaRPr lang="fa-IR" dirty="0">
              <a:cs typeface="2  Mitra_1 (MRT)" pitchFamily="2" charset="-78"/>
            </a:endParaRPr>
          </a:p>
        </p:txBody>
      </p:sp>
    </p:spTree>
    <p:extLst>
      <p:ext uri="{BB962C8B-B14F-4D97-AF65-F5344CB8AC3E}">
        <p14:creationId xmlns:p14="http://schemas.microsoft.com/office/powerpoint/2010/main" val="10377434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1075</TotalTime>
  <Words>1163</Words>
  <Application>Microsoft Office PowerPoint</Application>
  <PresentationFormat>On-screen Show (4:3)</PresentationFormat>
  <Paragraphs>62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Pushpin</vt:lpstr>
      <vt:lpstr>PowerPoint Presentation</vt:lpstr>
      <vt:lpstr>مدیریت عواطف و  هیجانات در دوره ی بلوغ</vt:lpstr>
      <vt:lpstr>PowerPoint Presentation</vt:lpstr>
      <vt:lpstr>تعریف: هیجان، عواطف و احساسات</vt:lpstr>
      <vt:lpstr>مهارت مدیریت هیجانات به چه معناست؟</vt:lpstr>
      <vt:lpstr>اهمیت مدیریت هیجانی در چیست؟ </vt:lpstr>
      <vt:lpstr>معیار راهنمای احساسات </vt:lpstr>
      <vt:lpstr>نکته: </vt:lpstr>
      <vt:lpstr>برخی از راهکارهای کنترل هیجان و عواطف</vt:lpstr>
      <vt:lpstr>5 مرحله برای مدیریت احساسات شدید و هیجانات در نوجوانان</vt:lpstr>
      <vt:lpstr>به این نکات توجه کنید: </vt:lpstr>
      <vt:lpstr>دانش آموز عزیز</vt:lpstr>
      <vt:lpstr>چگونه خشم خود را کنترل کنیم؟</vt:lpstr>
      <vt:lpstr>خشم چیست؟</vt:lpstr>
      <vt:lpstr>خشم یک هیجان است، پرخاشگری یک رفتار</vt:lpstr>
      <vt:lpstr>تفاوت خشم و پرخاشگری</vt:lpstr>
      <vt:lpstr>تکنیک های کنترل هیجان خشم</vt:lpstr>
      <vt:lpstr>راهکار امام خمینی (ره) در مورد خشم</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عواطف و هیجانات در دوره ی بلوغ</dc:title>
  <dc:creator>User</dc:creator>
  <cp:lastModifiedBy>User</cp:lastModifiedBy>
  <cp:revision>18</cp:revision>
  <dcterms:created xsi:type="dcterms:W3CDTF">2006-08-16T00:00:00Z</dcterms:created>
  <dcterms:modified xsi:type="dcterms:W3CDTF">2018-02-16T14:37:31Z</dcterms:modified>
</cp:coreProperties>
</file>